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42" autoAdjust="0"/>
    <p:restoredTop sz="94576" autoAdjust="0"/>
  </p:normalViewPr>
  <p:slideViewPr>
    <p:cSldViewPr>
      <p:cViewPr varScale="1">
        <p:scale>
          <a:sx n="73" d="100"/>
          <a:sy n="73" d="100"/>
        </p:scale>
        <p:origin x="-57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D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DO"/>
          </a:p>
        </p:txBody>
      </p:sp>
      <p:sp>
        <p:nvSpPr>
          <p:cNvPr id="4" name="3 Marcador de fecha"/>
          <p:cNvSpPr>
            <a:spLocks noGrp="1"/>
          </p:cNvSpPr>
          <p:nvPr>
            <p:ph type="dt" sz="half" idx="10"/>
          </p:nvPr>
        </p:nvSpPr>
        <p:spPr/>
        <p:txBody>
          <a:bodyPr/>
          <a:lstStyle/>
          <a:p>
            <a:fld id="{2D9C7DD6-267F-4EA8-8CF1-E6106ED71997}" type="datetimeFigureOut">
              <a:rPr lang="es-DO" smtClean="0"/>
              <a:t>27/01/2011</a:t>
            </a:fld>
            <a:endParaRPr lang="es-DO"/>
          </a:p>
        </p:txBody>
      </p:sp>
      <p:sp>
        <p:nvSpPr>
          <p:cNvPr id="5" name="4 Marcador de pie de página"/>
          <p:cNvSpPr>
            <a:spLocks noGrp="1"/>
          </p:cNvSpPr>
          <p:nvPr>
            <p:ph type="ftr" sz="quarter" idx="11"/>
          </p:nvPr>
        </p:nvSpPr>
        <p:spPr/>
        <p:txBody>
          <a:bodyPr/>
          <a:lstStyle/>
          <a:p>
            <a:endParaRPr lang="es-DO"/>
          </a:p>
        </p:txBody>
      </p:sp>
      <p:sp>
        <p:nvSpPr>
          <p:cNvPr id="6" name="5 Marcador de número de diapositiva"/>
          <p:cNvSpPr>
            <a:spLocks noGrp="1"/>
          </p:cNvSpPr>
          <p:nvPr>
            <p:ph type="sldNum" sz="quarter" idx="12"/>
          </p:nvPr>
        </p:nvSpPr>
        <p:spPr/>
        <p:txBody>
          <a:bodyPr/>
          <a:lstStyle/>
          <a:p>
            <a:fld id="{9FBA1535-F699-43F8-94D7-DBE244630619}" type="slidenum">
              <a:rPr lang="es-DO" smtClean="0"/>
              <a:t>‹Nº›</a:t>
            </a:fld>
            <a:endParaRPr lang="es-DO"/>
          </a:p>
        </p:txBody>
      </p:sp>
    </p:spTree>
  </p:cSld>
  <p:clrMapOvr>
    <a:masterClrMapping/>
  </p:clrMapOvr>
  <p:transition advClick="0" advTm="0">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D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DO"/>
          </a:p>
        </p:txBody>
      </p:sp>
      <p:sp>
        <p:nvSpPr>
          <p:cNvPr id="4" name="3 Marcador de fecha"/>
          <p:cNvSpPr>
            <a:spLocks noGrp="1"/>
          </p:cNvSpPr>
          <p:nvPr>
            <p:ph type="dt" sz="half" idx="10"/>
          </p:nvPr>
        </p:nvSpPr>
        <p:spPr/>
        <p:txBody>
          <a:bodyPr/>
          <a:lstStyle/>
          <a:p>
            <a:fld id="{2D9C7DD6-267F-4EA8-8CF1-E6106ED71997}" type="datetimeFigureOut">
              <a:rPr lang="es-DO" smtClean="0"/>
              <a:t>27/01/2011</a:t>
            </a:fld>
            <a:endParaRPr lang="es-DO"/>
          </a:p>
        </p:txBody>
      </p:sp>
      <p:sp>
        <p:nvSpPr>
          <p:cNvPr id="5" name="4 Marcador de pie de página"/>
          <p:cNvSpPr>
            <a:spLocks noGrp="1"/>
          </p:cNvSpPr>
          <p:nvPr>
            <p:ph type="ftr" sz="quarter" idx="11"/>
          </p:nvPr>
        </p:nvSpPr>
        <p:spPr/>
        <p:txBody>
          <a:bodyPr/>
          <a:lstStyle/>
          <a:p>
            <a:endParaRPr lang="es-DO"/>
          </a:p>
        </p:txBody>
      </p:sp>
      <p:sp>
        <p:nvSpPr>
          <p:cNvPr id="6" name="5 Marcador de número de diapositiva"/>
          <p:cNvSpPr>
            <a:spLocks noGrp="1"/>
          </p:cNvSpPr>
          <p:nvPr>
            <p:ph type="sldNum" sz="quarter" idx="12"/>
          </p:nvPr>
        </p:nvSpPr>
        <p:spPr/>
        <p:txBody>
          <a:bodyPr/>
          <a:lstStyle/>
          <a:p>
            <a:fld id="{9FBA1535-F699-43F8-94D7-DBE244630619}" type="slidenum">
              <a:rPr lang="es-DO" smtClean="0"/>
              <a:t>‹Nº›</a:t>
            </a:fld>
            <a:endParaRPr lang="es-DO"/>
          </a:p>
        </p:txBody>
      </p:sp>
    </p:spTree>
  </p:cSld>
  <p:clrMapOvr>
    <a:masterClrMapping/>
  </p:clrMapOvr>
  <p:transition advClick="0" advTm="0">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D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DO"/>
          </a:p>
        </p:txBody>
      </p:sp>
      <p:sp>
        <p:nvSpPr>
          <p:cNvPr id="4" name="3 Marcador de fecha"/>
          <p:cNvSpPr>
            <a:spLocks noGrp="1"/>
          </p:cNvSpPr>
          <p:nvPr>
            <p:ph type="dt" sz="half" idx="10"/>
          </p:nvPr>
        </p:nvSpPr>
        <p:spPr/>
        <p:txBody>
          <a:bodyPr/>
          <a:lstStyle/>
          <a:p>
            <a:fld id="{2D9C7DD6-267F-4EA8-8CF1-E6106ED71997}" type="datetimeFigureOut">
              <a:rPr lang="es-DO" smtClean="0"/>
              <a:t>27/01/2011</a:t>
            </a:fld>
            <a:endParaRPr lang="es-DO"/>
          </a:p>
        </p:txBody>
      </p:sp>
      <p:sp>
        <p:nvSpPr>
          <p:cNvPr id="5" name="4 Marcador de pie de página"/>
          <p:cNvSpPr>
            <a:spLocks noGrp="1"/>
          </p:cNvSpPr>
          <p:nvPr>
            <p:ph type="ftr" sz="quarter" idx="11"/>
          </p:nvPr>
        </p:nvSpPr>
        <p:spPr/>
        <p:txBody>
          <a:bodyPr/>
          <a:lstStyle/>
          <a:p>
            <a:endParaRPr lang="es-DO"/>
          </a:p>
        </p:txBody>
      </p:sp>
      <p:sp>
        <p:nvSpPr>
          <p:cNvPr id="6" name="5 Marcador de número de diapositiva"/>
          <p:cNvSpPr>
            <a:spLocks noGrp="1"/>
          </p:cNvSpPr>
          <p:nvPr>
            <p:ph type="sldNum" sz="quarter" idx="12"/>
          </p:nvPr>
        </p:nvSpPr>
        <p:spPr/>
        <p:txBody>
          <a:bodyPr/>
          <a:lstStyle/>
          <a:p>
            <a:fld id="{9FBA1535-F699-43F8-94D7-DBE244630619}" type="slidenum">
              <a:rPr lang="es-DO" smtClean="0"/>
              <a:t>‹Nº›</a:t>
            </a:fld>
            <a:endParaRPr lang="es-DO"/>
          </a:p>
        </p:txBody>
      </p:sp>
    </p:spTree>
  </p:cSld>
  <p:clrMapOvr>
    <a:masterClrMapping/>
  </p:clrMapOvr>
  <p:transition advClick="0" advTm="0">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D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DO"/>
          </a:p>
        </p:txBody>
      </p:sp>
      <p:sp>
        <p:nvSpPr>
          <p:cNvPr id="4" name="3 Marcador de fecha"/>
          <p:cNvSpPr>
            <a:spLocks noGrp="1"/>
          </p:cNvSpPr>
          <p:nvPr>
            <p:ph type="dt" sz="half" idx="10"/>
          </p:nvPr>
        </p:nvSpPr>
        <p:spPr/>
        <p:txBody>
          <a:bodyPr/>
          <a:lstStyle/>
          <a:p>
            <a:fld id="{2D9C7DD6-267F-4EA8-8CF1-E6106ED71997}" type="datetimeFigureOut">
              <a:rPr lang="es-DO" smtClean="0"/>
              <a:t>27/01/2011</a:t>
            </a:fld>
            <a:endParaRPr lang="es-DO"/>
          </a:p>
        </p:txBody>
      </p:sp>
      <p:sp>
        <p:nvSpPr>
          <p:cNvPr id="5" name="4 Marcador de pie de página"/>
          <p:cNvSpPr>
            <a:spLocks noGrp="1"/>
          </p:cNvSpPr>
          <p:nvPr>
            <p:ph type="ftr" sz="quarter" idx="11"/>
          </p:nvPr>
        </p:nvSpPr>
        <p:spPr/>
        <p:txBody>
          <a:bodyPr/>
          <a:lstStyle/>
          <a:p>
            <a:endParaRPr lang="es-DO"/>
          </a:p>
        </p:txBody>
      </p:sp>
      <p:sp>
        <p:nvSpPr>
          <p:cNvPr id="6" name="5 Marcador de número de diapositiva"/>
          <p:cNvSpPr>
            <a:spLocks noGrp="1"/>
          </p:cNvSpPr>
          <p:nvPr>
            <p:ph type="sldNum" sz="quarter" idx="12"/>
          </p:nvPr>
        </p:nvSpPr>
        <p:spPr/>
        <p:txBody>
          <a:bodyPr/>
          <a:lstStyle/>
          <a:p>
            <a:fld id="{9FBA1535-F699-43F8-94D7-DBE244630619}" type="slidenum">
              <a:rPr lang="es-DO" smtClean="0"/>
              <a:t>‹Nº›</a:t>
            </a:fld>
            <a:endParaRPr lang="es-DO"/>
          </a:p>
        </p:txBody>
      </p:sp>
    </p:spTree>
  </p:cSld>
  <p:clrMapOvr>
    <a:masterClrMapping/>
  </p:clrMapOvr>
  <p:transition advClick="0" advTm="0">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D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D9C7DD6-267F-4EA8-8CF1-E6106ED71997}" type="datetimeFigureOut">
              <a:rPr lang="es-DO" smtClean="0"/>
              <a:t>27/01/2011</a:t>
            </a:fld>
            <a:endParaRPr lang="es-DO"/>
          </a:p>
        </p:txBody>
      </p:sp>
      <p:sp>
        <p:nvSpPr>
          <p:cNvPr id="5" name="4 Marcador de pie de página"/>
          <p:cNvSpPr>
            <a:spLocks noGrp="1"/>
          </p:cNvSpPr>
          <p:nvPr>
            <p:ph type="ftr" sz="quarter" idx="11"/>
          </p:nvPr>
        </p:nvSpPr>
        <p:spPr/>
        <p:txBody>
          <a:bodyPr/>
          <a:lstStyle/>
          <a:p>
            <a:endParaRPr lang="es-DO"/>
          </a:p>
        </p:txBody>
      </p:sp>
      <p:sp>
        <p:nvSpPr>
          <p:cNvPr id="6" name="5 Marcador de número de diapositiva"/>
          <p:cNvSpPr>
            <a:spLocks noGrp="1"/>
          </p:cNvSpPr>
          <p:nvPr>
            <p:ph type="sldNum" sz="quarter" idx="12"/>
          </p:nvPr>
        </p:nvSpPr>
        <p:spPr/>
        <p:txBody>
          <a:bodyPr/>
          <a:lstStyle/>
          <a:p>
            <a:fld id="{9FBA1535-F699-43F8-94D7-DBE244630619}" type="slidenum">
              <a:rPr lang="es-DO" smtClean="0"/>
              <a:t>‹Nº›</a:t>
            </a:fld>
            <a:endParaRPr lang="es-DO"/>
          </a:p>
        </p:txBody>
      </p:sp>
    </p:spTree>
  </p:cSld>
  <p:clrMapOvr>
    <a:masterClrMapping/>
  </p:clrMapOvr>
  <p:transition advClick="0" advTm="0">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D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D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DO"/>
          </a:p>
        </p:txBody>
      </p:sp>
      <p:sp>
        <p:nvSpPr>
          <p:cNvPr id="5" name="4 Marcador de fecha"/>
          <p:cNvSpPr>
            <a:spLocks noGrp="1"/>
          </p:cNvSpPr>
          <p:nvPr>
            <p:ph type="dt" sz="half" idx="10"/>
          </p:nvPr>
        </p:nvSpPr>
        <p:spPr/>
        <p:txBody>
          <a:bodyPr/>
          <a:lstStyle/>
          <a:p>
            <a:fld id="{2D9C7DD6-267F-4EA8-8CF1-E6106ED71997}" type="datetimeFigureOut">
              <a:rPr lang="es-DO" smtClean="0"/>
              <a:t>27/01/2011</a:t>
            </a:fld>
            <a:endParaRPr lang="es-DO"/>
          </a:p>
        </p:txBody>
      </p:sp>
      <p:sp>
        <p:nvSpPr>
          <p:cNvPr id="6" name="5 Marcador de pie de página"/>
          <p:cNvSpPr>
            <a:spLocks noGrp="1"/>
          </p:cNvSpPr>
          <p:nvPr>
            <p:ph type="ftr" sz="quarter" idx="11"/>
          </p:nvPr>
        </p:nvSpPr>
        <p:spPr/>
        <p:txBody>
          <a:bodyPr/>
          <a:lstStyle/>
          <a:p>
            <a:endParaRPr lang="es-DO"/>
          </a:p>
        </p:txBody>
      </p:sp>
      <p:sp>
        <p:nvSpPr>
          <p:cNvPr id="7" name="6 Marcador de número de diapositiva"/>
          <p:cNvSpPr>
            <a:spLocks noGrp="1"/>
          </p:cNvSpPr>
          <p:nvPr>
            <p:ph type="sldNum" sz="quarter" idx="12"/>
          </p:nvPr>
        </p:nvSpPr>
        <p:spPr/>
        <p:txBody>
          <a:bodyPr/>
          <a:lstStyle/>
          <a:p>
            <a:fld id="{9FBA1535-F699-43F8-94D7-DBE244630619}" type="slidenum">
              <a:rPr lang="es-DO" smtClean="0"/>
              <a:t>‹Nº›</a:t>
            </a:fld>
            <a:endParaRPr lang="es-DO"/>
          </a:p>
        </p:txBody>
      </p:sp>
    </p:spTree>
  </p:cSld>
  <p:clrMapOvr>
    <a:masterClrMapping/>
  </p:clrMapOvr>
  <p:transition advClick="0" advTm="0">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D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D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DO"/>
          </a:p>
        </p:txBody>
      </p:sp>
      <p:sp>
        <p:nvSpPr>
          <p:cNvPr id="7" name="6 Marcador de fecha"/>
          <p:cNvSpPr>
            <a:spLocks noGrp="1"/>
          </p:cNvSpPr>
          <p:nvPr>
            <p:ph type="dt" sz="half" idx="10"/>
          </p:nvPr>
        </p:nvSpPr>
        <p:spPr/>
        <p:txBody>
          <a:bodyPr/>
          <a:lstStyle/>
          <a:p>
            <a:fld id="{2D9C7DD6-267F-4EA8-8CF1-E6106ED71997}" type="datetimeFigureOut">
              <a:rPr lang="es-DO" smtClean="0"/>
              <a:t>27/01/2011</a:t>
            </a:fld>
            <a:endParaRPr lang="es-DO"/>
          </a:p>
        </p:txBody>
      </p:sp>
      <p:sp>
        <p:nvSpPr>
          <p:cNvPr id="8" name="7 Marcador de pie de página"/>
          <p:cNvSpPr>
            <a:spLocks noGrp="1"/>
          </p:cNvSpPr>
          <p:nvPr>
            <p:ph type="ftr" sz="quarter" idx="11"/>
          </p:nvPr>
        </p:nvSpPr>
        <p:spPr/>
        <p:txBody>
          <a:bodyPr/>
          <a:lstStyle/>
          <a:p>
            <a:endParaRPr lang="es-DO"/>
          </a:p>
        </p:txBody>
      </p:sp>
      <p:sp>
        <p:nvSpPr>
          <p:cNvPr id="9" name="8 Marcador de número de diapositiva"/>
          <p:cNvSpPr>
            <a:spLocks noGrp="1"/>
          </p:cNvSpPr>
          <p:nvPr>
            <p:ph type="sldNum" sz="quarter" idx="12"/>
          </p:nvPr>
        </p:nvSpPr>
        <p:spPr/>
        <p:txBody>
          <a:bodyPr/>
          <a:lstStyle/>
          <a:p>
            <a:fld id="{9FBA1535-F699-43F8-94D7-DBE244630619}" type="slidenum">
              <a:rPr lang="es-DO" smtClean="0"/>
              <a:t>‹Nº›</a:t>
            </a:fld>
            <a:endParaRPr lang="es-DO"/>
          </a:p>
        </p:txBody>
      </p:sp>
    </p:spTree>
  </p:cSld>
  <p:clrMapOvr>
    <a:masterClrMapping/>
  </p:clrMapOvr>
  <p:transition advClick="0" advTm="0">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DO"/>
          </a:p>
        </p:txBody>
      </p:sp>
      <p:sp>
        <p:nvSpPr>
          <p:cNvPr id="3" name="2 Marcador de fecha"/>
          <p:cNvSpPr>
            <a:spLocks noGrp="1"/>
          </p:cNvSpPr>
          <p:nvPr>
            <p:ph type="dt" sz="half" idx="10"/>
          </p:nvPr>
        </p:nvSpPr>
        <p:spPr/>
        <p:txBody>
          <a:bodyPr/>
          <a:lstStyle/>
          <a:p>
            <a:fld id="{2D9C7DD6-267F-4EA8-8CF1-E6106ED71997}" type="datetimeFigureOut">
              <a:rPr lang="es-DO" smtClean="0"/>
              <a:t>27/01/2011</a:t>
            </a:fld>
            <a:endParaRPr lang="es-DO"/>
          </a:p>
        </p:txBody>
      </p:sp>
      <p:sp>
        <p:nvSpPr>
          <p:cNvPr id="4" name="3 Marcador de pie de página"/>
          <p:cNvSpPr>
            <a:spLocks noGrp="1"/>
          </p:cNvSpPr>
          <p:nvPr>
            <p:ph type="ftr" sz="quarter" idx="11"/>
          </p:nvPr>
        </p:nvSpPr>
        <p:spPr/>
        <p:txBody>
          <a:bodyPr/>
          <a:lstStyle/>
          <a:p>
            <a:endParaRPr lang="es-DO"/>
          </a:p>
        </p:txBody>
      </p:sp>
      <p:sp>
        <p:nvSpPr>
          <p:cNvPr id="5" name="4 Marcador de número de diapositiva"/>
          <p:cNvSpPr>
            <a:spLocks noGrp="1"/>
          </p:cNvSpPr>
          <p:nvPr>
            <p:ph type="sldNum" sz="quarter" idx="12"/>
          </p:nvPr>
        </p:nvSpPr>
        <p:spPr/>
        <p:txBody>
          <a:bodyPr/>
          <a:lstStyle/>
          <a:p>
            <a:fld id="{9FBA1535-F699-43F8-94D7-DBE244630619}" type="slidenum">
              <a:rPr lang="es-DO" smtClean="0"/>
              <a:t>‹Nº›</a:t>
            </a:fld>
            <a:endParaRPr lang="es-DO"/>
          </a:p>
        </p:txBody>
      </p:sp>
    </p:spTree>
  </p:cSld>
  <p:clrMapOvr>
    <a:masterClrMapping/>
  </p:clrMapOvr>
  <p:transition advClick="0" advTm="0">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D9C7DD6-267F-4EA8-8CF1-E6106ED71997}" type="datetimeFigureOut">
              <a:rPr lang="es-DO" smtClean="0"/>
              <a:t>27/01/2011</a:t>
            </a:fld>
            <a:endParaRPr lang="es-DO"/>
          </a:p>
        </p:txBody>
      </p:sp>
      <p:sp>
        <p:nvSpPr>
          <p:cNvPr id="3" name="2 Marcador de pie de página"/>
          <p:cNvSpPr>
            <a:spLocks noGrp="1"/>
          </p:cNvSpPr>
          <p:nvPr>
            <p:ph type="ftr" sz="quarter" idx="11"/>
          </p:nvPr>
        </p:nvSpPr>
        <p:spPr/>
        <p:txBody>
          <a:bodyPr/>
          <a:lstStyle/>
          <a:p>
            <a:endParaRPr lang="es-DO"/>
          </a:p>
        </p:txBody>
      </p:sp>
      <p:sp>
        <p:nvSpPr>
          <p:cNvPr id="4" name="3 Marcador de número de diapositiva"/>
          <p:cNvSpPr>
            <a:spLocks noGrp="1"/>
          </p:cNvSpPr>
          <p:nvPr>
            <p:ph type="sldNum" sz="quarter" idx="12"/>
          </p:nvPr>
        </p:nvSpPr>
        <p:spPr/>
        <p:txBody>
          <a:bodyPr/>
          <a:lstStyle/>
          <a:p>
            <a:fld id="{9FBA1535-F699-43F8-94D7-DBE244630619}" type="slidenum">
              <a:rPr lang="es-DO" smtClean="0"/>
              <a:t>‹Nº›</a:t>
            </a:fld>
            <a:endParaRPr lang="es-DO"/>
          </a:p>
        </p:txBody>
      </p:sp>
    </p:spTree>
  </p:cSld>
  <p:clrMapOvr>
    <a:masterClrMapping/>
  </p:clrMapOvr>
  <p:transition advClick="0" advTm="0">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D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D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D9C7DD6-267F-4EA8-8CF1-E6106ED71997}" type="datetimeFigureOut">
              <a:rPr lang="es-DO" smtClean="0"/>
              <a:t>27/01/2011</a:t>
            </a:fld>
            <a:endParaRPr lang="es-DO"/>
          </a:p>
        </p:txBody>
      </p:sp>
      <p:sp>
        <p:nvSpPr>
          <p:cNvPr id="6" name="5 Marcador de pie de página"/>
          <p:cNvSpPr>
            <a:spLocks noGrp="1"/>
          </p:cNvSpPr>
          <p:nvPr>
            <p:ph type="ftr" sz="quarter" idx="11"/>
          </p:nvPr>
        </p:nvSpPr>
        <p:spPr/>
        <p:txBody>
          <a:bodyPr/>
          <a:lstStyle/>
          <a:p>
            <a:endParaRPr lang="es-DO"/>
          </a:p>
        </p:txBody>
      </p:sp>
      <p:sp>
        <p:nvSpPr>
          <p:cNvPr id="7" name="6 Marcador de número de diapositiva"/>
          <p:cNvSpPr>
            <a:spLocks noGrp="1"/>
          </p:cNvSpPr>
          <p:nvPr>
            <p:ph type="sldNum" sz="quarter" idx="12"/>
          </p:nvPr>
        </p:nvSpPr>
        <p:spPr/>
        <p:txBody>
          <a:bodyPr/>
          <a:lstStyle/>
          <a:p>
            <a:fld id="{9FBA1535-F699-43F8-94D7-DBE244630619}" type="slidenum">
              <a:rPr lang="es-DO" smtClean="0"/>
              <a:t>‹Nº›</a:t>
            </a:fld>
            <a:endParaRPr lang="es-DO"/>
          </a:p>
        </p:txBody>
      </p:sp>
    </p:spTree>
  </p:cSld>
  <p:clrMapOvr>
    <a:masterClrMapping/>
  </p:clrMapOvr>
  <p:transition advClick="0" advTm="0">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D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D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D9C7DD6-267F-4EA8-8CF1-E6106ED71997}" type="datetimeFigureOut">
              <a:rPr lang="es-DO" smtClean="0"/>
              <a:t>27/01/2011</a:t>
            </a:fld>
            <a:endParaRPr lang="es-DO"/>
          </a:p>
        </p:txBody>
      </p:sp>
      <p:sp>
        <p:nvSpPr>
          <p:cNvPr id="6" name="5 Marcador de pie de página"/>
          <p:cNvSpPr>
            <a:spLocks noGrp="1"/>
          </p:cNvSpPr>
          <p:nvPr>
            <p:ph type="ftr" sz="quarter" idx="11"/>
          </p:nvPr>
        </p:nvSpPr>
        <p:spPr/>
        <p:txBody>
          <a:bodyPr/>
          <a:lstStyle/>
          <a:p>
            <a:endParaRPr lang="es-DO"/>
          </a:p>
        </p:txBody>
      </p:sp>
      <p:sp>
        <p:nvSpPr>
          <p:cNvPr id="7" name="6 Marcador de número de diapositiva"/>
          <p:cNvSpPr>
            <a:spLocks noGrp="1"/>
          </p:cNvSpPr>
          <p:nvPr>
            <p:ph type="sldNum" sz="quarter" idx="12"/>
          </p:nvPr>
        </p:nvSpPr>
        <p:spPr/>
        <p:txBody>
          <a:bodyPr/>
          <a:lstStyle/>
          <a:p>
            <a:fld id="{9FBA1535-F699-43F8-94D7-DBE244630619}" type="slidenum">
              <a:rPr lang="es-DO" smtClean="0"/>
              <a:t>‹Nº›</a:t>
            </a:fld>
            <a:endParaRPr lang="es-DO"/>
          </a:p>
        </p:txBody>
      </p:sp>
    </p:spTree>
  </p:cSld>
  <p:clrMapOvr>
    <a:masterClrMapping/>
  </p:clrMapOvr>
  <p:transition advClick="0" advTm="0">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D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D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9C7DD6-267F-4EA8-8CF1-E6106ED71997}" type="datetimeFigureOut">
              <a:rPr lang="es-DO" smtClean="0"/>
              <a:t>27/01/2011</a:t>
            </a:fld>
            <a:endParaRPr lang="es-D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BA1535-F699-43F8-94D7-DBE244630619}" type="slidenum">
              <a:rPr lang="es-DO" smtClean="0"/>
              <a:t>‹Nº›</a:t>
            </a:fld>
            <a:endParaRPr lang="es-D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Click="0" advTm="0">
    <p:wipe dir="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es.wikipedia.org/wiki/Juan_Pablo_Duarte_Boulevard" TargetMode="External"/><Relationship Id="rId3" Type="http://schemas.openxmlformats.org/officeDocument/2006/relationships/hyperlink" Target="http://es.wikipedia.org/wiki/Pico_Duarte" TargetMode="External"/><Relationship Id="rId7" Type="http://schemas.openxmlformats.org/officeDocument/2006/relationships/hyperlink" Target="http://es.wikipedia.org/wiki/Rudolph_Giuliani"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es.wikipedia.org/wiki/Museo" TargetMode="External"/><Relationship Id="rId5" Type="http://schemas.openxmlformats.org/officeDocument/2006/relationships/hyperlink" Target="http://es.wikipedia.org/wiki/Museo_Casa_Duarte" TargetMode="External"/><Relationship Id="rId10" Type="http://schemas.openxmlformats.org/officeDocument/2006/relationships/image" Target="../media/image3.jpeg"/><Relationship Id="rId4" Type="http://schemas.openxmlformats.org/officeDocument/2006/relationships/hyperlink" Target="http://es.wikipedia.org/wiki/Caribe_(zona)" TargetMode="External"/><Relationship Id="rId9" Type="http://schemas.openxmlformats.org/officeDocument/2006/relationships/hyperlink" Target="http://es.wikipedia.org/wiki/D%C3%A9cima_Avenida_(Manhattan)"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hyperlink" Target="http://es.wikipedia.org/wiki/Puerto_Rico" TargetMode="External"/><Relationship Id="rId13" Type="http://schemas.openxmlformats.org/officeDocument/2006/relationships/hyperlink" Target="http://es.wikipedia.org/wiki/Cl%C3%A9rigo" TargetMode="External"/><Relationship Id="rId18" Type="http://schemas.openxmlformats.org/officeDocument/2006/relationships/hyperlink" Target="http://es.wikipedia.org/wiki/Franc%C3%A9s" TargetMode="External"/><Relationship Id="rId26" Type="http://schemas.openxmlformats.org/officeDocument/2006/relationships/hyperlink" Target="http://es.wikipedia.org/wiki/Revoluci%C3%B3n_de_Julio" TargetMode="External"/><Relationship Id="rId3" Type="http://schemas.openxmlformats.org/officeDocument/2006/relationships/hyperlink" Target="http://es.wikipedia.org/wiki/Espa%C3%B1a_Boba" TargetMode="External"/><Relationship Id="rId21" Type="http://schemas.openxmlformats.org/officeDocument/2006/relationships/hyperlink" Target="http://es.wikipedia.org/wiki/Europa" TargetMode="External"/><Relationship Id="rId7" Type="http://schemas.openxmlformats.org/officeDocument/2006/relationships/hyperlink" Target="http://es.wikipedia.org/wiki/Mayag%C3%BCez" TargetMode="External"/><Relationship Id="rId12" Type="http://schemas.openxmlformats.org/officeDocument/2006/relationships/hyperlink" Target="http://es.wikipedia.org/wiki/Catecismo" TargetMode="External"/><Relationship Id="rId17" Type="http://schemas.openxmlformats.org/officeDocument/2006/relationships/hyperlink" Target="http://es.wikipedia.org/wiki/Derecho_romano" TargetMode="External"/><Relationship Id="rId25" Type="http://schemas.openxmlformats.org/officeDocument/2006/relationships/hyperlink" Target="http://es.wikipedia.org/wiki/Francia" TargetMode="External"/><Relationship Id="rId2" Type="http://schemas.openxmlformats.org/officeDocument/2006/relationships/image" Target="../media/image2.jpeg"/><Relationship Id="rId16" Type="http://schemas.openxmlformats.org/officeDocument/2006/relationships/hyperlink" Target="http://es.wikipedia.org/wiki/Filosof%C3%ADa" TargetMode="External"/><Relationship Id="rId20" Type="http://schemas.openxmlformats.org/officeDocument/2006/relationships/hyperlink" Target="http://es.wikipedia.org/wiki/Ingl%C3%A9s" TargetMode="External"/><Relationship Id="rId1" Type="http://schemas.openxmlformats.org/officeDocument/2006/relationships/slideLayout" Target="../slideLayouts/slideLayout7.xml"/><Relationship Id="rId6" Type="http://schemas.openxmlformats.org/officeDocument/2006/relationships/hyperlink" Target="http://es.wikipedia.org/wiki/Capitan%C3%ADa_General_de_Santo_Domingo" TargetMode="External"/><Relationship Id="rId11" Type="http://schemas.openxmlformats.org/officeDocument/2006/relationships/hyperlink" Target="http://es.wikipedia.org/wiki/Vicente_Celestino" TargetMode="External"/><Relationship Id="rId24" Type="http://schemas.openxmlformats.org/officeDocument/2006/relationships/hyperlink" Target="http://es.wikipedia.org/wiki/Inglaterra" TargetMode="External"/><Relationship Id="rId5" Type="http://schemas.openxmlformats.org/officeDocument/2006/relationships/hyperlink" Target="http://es.wikipedia.org/wiki/Pueblo_espa%C3%B1ol_seg%C3%BAn_la_Constituci%C3%B3n" TargetMode="External"/><Relationship Id="rId15" Type="http://schemas.openxmlformats.org/officeDocument/2006/relationships/hyperlink" Target="http://es.wikipedia.org/wiki/Universidad_de_Santo_Domingo" TargetMode="External"/><Relationship Id="rId23" Type="http://schemas.openxmlformats.org/officeDocument/2006/relationships/hyperlink" Target="http://es.wikipedia.org/wiki/Londres" TargetMode="External"/><Relationship Id="rId10" Type="http://schemas.openxmlformats.org/officeDocument/2006/relationships/hyperlink" Target="http://es.wikipedia.org/wiki/La_Espa%C3%B1ola" TargetMode="External"/><Relationship Id="rId19" Type="http://schemas.openxmlformats.org/officeDocument/2006/relationships/hyperlink" Target="http://es.wikipedia.org/wiki/Nueva_York" TargetMode="External"/><Relationship Id="rId4" Type="http://schemas.openxmlformats.org/officeDocument/2006/relationships/hyperlink" Target="http://es.wikipedia.org/wiki/Seibana" TargetMode="External"/><Relationship Id="rId9" Type="http://schemas.openxmlformats.org/officeDocument/2006/relationships/hyperlink" Target="http://es.wikipedia.org/w/index.php?title=Guerra_de_la_Reconquista&amp;action=edit&amp;redlink=1" TargetMode="External"/><Relationship Id="rId14" Type="http://schemas.openxmlformats.org/officeDocument/2006/relationships/hyperlink" Target="http://es.wikipedia.org/wiki/Contabilidad" TargetMode="External"/><Relationship Id="rId22" Type="http://schemas.openxmlformats.org/officeDocument/2006/relationships/hyperlink" Target="http://es.wikipedia.org/wiki/Barcelona"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es.wikipedia.org/wiki/Sim%C3%B3n_Bol%C3%ADvar" TargetMode="External"/><Relationship Id="rId3" Type="http://schemas.openxmlformats.org/officeDocument/2006/relationships/hyperlink" Target="http://es.wikipedia.org/wiki/Jos%C3%A9_N%C3%BA%C3%B1ez_de_C%C3%A1ceres" TargetMode="External"/><Relationship Id="rId7" Type="http://schemas.openxmlformats.org/officeDocument/2006/relationships/hyperlink" Target="http://es.wikipedia.org/wiki/1822"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es.wikipedia.org/wiki/Jean_Pierre_Boyer" TargetMode="External"/><Relationship Id="rId11" Type="http://schemas.openxmlformats.org/officeDocument/2006/relationships/hyperlink" Target="http://es.wikipedia.org/wiki/UASD" TargetMode="External"/><Relationship Id="rId5" Type="http://schemas.openxmlformats.org/officeDocument/2006/relationships/hyperlink" Target="http://es.wikipedia.org/wiki/Ocupaci%C3%B3n_haitiana_de_Santo_Domingo" TargetMode="External"/><Relationship Id="rId10" Type="http://schemas.openxmlformats.org/officeDocument/2006/relationships/hyperlink" Target="http://es.wikipedia.org/wiki/Colono" TargetMode="External"/><Relationship Id="rId4" Type="http://schemas.openxmlformats.org/officeDocument/2006/relationships/hyperlink" Target="http://es.wikipedia.org/wiki/Independencia_Ef%C3%ADmera" TargetMode="External"/><Relationship Id="rId9" Type="http://schemas.openxmlformats.org/officeDocument/2006/relationships/hyperlink" Target="http://es.wikipedia.org/wiki/Hait%C3%AD"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es.wikipedia.org/wiki/Vittorio_Alfieri" TargetMode="External"/><Relationship Id="rId3" Type="http://schemas.openxmlformats.org/officeDocument/2006/relationships/hyperlink" Target="http://es.wikipedia.org/wiki/Sociedad_secreta" TargetMode="External"/><Relationship Id="rId7" Type="http://schemas.openxmlformats.org/officeDocument/2006/relationships/hyperlink" Target="http://es.wikipedia.org/wiki/La_Dram%C3%A1tica"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es.wikipedia.org/wiki/La_Filantr%C3%B3pica" TargetMode="External"/><Relationship Id="rId11" Type="http://schemas.openxmlformats.org/officeDocument/2006/relationships/hyperlink" Target="http://es.wikipedia.org/w/index.php?title=La_Reforma_(movimiento)&amp;action=edit&amp;redlink=1" TargetMode="External"/><Relationship Id="rId5" Type="http://schemas.openxmlformats.org/officeDocument/2006/relationships/hyperlink" Target="http://es.wikipedia.org/wiki/Jacinto_de_la_Concha" TargetMode="External"/><Relationship Id="rId10" Type="http://schemas.openxmlformats.org/officeDocument/2006/relationships/hyperlink" Target="http://es.wikipedia.org/wiki/Eugenio_de_Ochoa" TargetMode="External"/><Relationship Id="rId4" Type="http://schemas.openxmlformats.org/officeDocument/2006/relationships/hyperlink" Target="http://es.wikipedia.org/wiki/La_Trinitaria" TargetMode="External"/><Relationship Id="rId9" Type="http://schemas.openxmlformats.org/officeDocument/2006/relationships/hyperlink" Target="http://es.wikipedia.org/wiki/Francisco_Mart%C3%ADnez_de_la_Rosa"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es.wikipedia.org/wiki/Anticolonialista" TargetMode="External"/><Relationship Id="rId3" Type="http://schemas.openxmlformats.org/officeDocument/2006/relationships/hyperlink" Target="http://es.wikipedia.org/wiki/Tom%C3%A1s_Bobadilla_y_Briones" TargetMode="External"/><Relationship Id="rId7" Type="http://schemas.openxmlformats.org/officeDocument/2006/relationships/hyperlink" Target="http://es.wikipedia.org/wiki/Constituci%C3%B3n_de_la_Rep%C3%BAblica_Dominicana"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es.wikipedia.org/wiki/Junta_Central_Gubernativa" TargetMode="External"/><Relationship Id="rId5" Type="http://schemas.openxmlformats.org/officeDocument/2006/relationships/hyperlink" Target="http://es.wikipedia.org/w/index.php?title=Manifiesto_del_16_de_enero_de_1844&amp;action=edit&amp;redlink=1" TargetMode="External"/><Relationship Id="rId4" Type="http://schemas.openxmlformats.org/officeDocument/2006/relationships/hyperlink" Target="http://es.wikipedia.org/wiki/Buenaventura_B%C3%A1ez" TargetMode="External"/><Relationship Id="rId9" Type="http://schemas.openxmlformats.org/officeDocument/2006/relationships/hyperlink" Target="http://es.wikipedia.org/wiki/Progresista"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es.wikipedia.org/wiki/La_Guaira" TargetMode="External"/><Relationship Id="rId3" Type="http://schemas.openxmlformats.org/officeDocument/2006/relationships/hyperlink" Target="http://es.wikipedia.org/wiki/Caudillos" TargetMode="External"/><Relationship Id="rId7" Type="http://schemas.openxmlformats.org/officeDocument/2006/relationships/hyperlink" Target="http://es.wikipedia.org/wiki/Hamburgo"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es.wikipedia.org/wiki/Guerra_civil" TargetMode="External"/><Relationship Id="rId5" Type="http://schemas.openxmlformats.org/officeDocument/2006/relationships/hyperlink" Target="http://es.wikipedia.org/wiki/Cibao" TargetMode="External"/><Relationship Id="rId10" Type="http://schemas.openxmlformats.org/officeDocument/2006/relationships/hyperlink" Target="http://es.wikipedia.org/wiki/Angostura" TargetMode="External"/><Relationship Id="rId4" Type="http://schemas.openxmlformats.org/officeDocument/2006/relationships/hyperlink" Target="http://es.wikipedia.org/wiki/Golpe_de_estado" TargetMode="External"/><Relationship Id="rId9" Type="http://schemas.openxmlformats.org/officeDocument/2006/relationships/hyperlink" Target="http://es.wikipedia.org/wiki/Mar%C3%ADa_Trinidad_S%C3%A1nchez"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es.wikipedia.org/wiki/Espa%C3%B1a" TargetMode="External"/><Relationship Id="rId13" Type="http://schemas.openxmlformats.org/officeDocument/2006/relationships/hyperlink" Target="http://es.wikipedia.org/wiki/Flauta" TargetMode="External"/><Relationship Id="rId3" Type="http://schemas.openxmlformats.org/officeDocument/2006/relationships/hyperlink" Target="http://es.wikipedia.org/wiki/Capitan%C3%ADa_General_de_Cuba" TargetMode="External"/><Relationship Id="rId7" Type="http://schemas.openxmlformats.org/officeDocument/2006/relationships/hyperlink" Target="http://es.wikipedia.org/wiki/Santiago_de_los_Caballeros" TargetMode="External"/><Relationship Id="rId12" Type="http://schemas.openxmlformats.org/officeDocument/2006/relationships/hyperlink" Target="http://es.wikipedia.org/wiki/Piano"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es.wikipedia.org/wiki/Montecristi" TargetMode="External"/><Relationship Id="rId11" Type="http://schemas.openxmlformats.org/officeDocument/2006/relationships/hyperlink" Target="http://es.wikipedia.org/wiki/Guitarra" TargetMode="External"/><Relationship Id="rId5" Type="http://schemas.openxmlformats.org/officeDocument/2006/relationships/hyperlink" Target="http://es.wikipedia.org/wiki/Guerra_de_la_Restauraci%C3%B3n" TargetMode="External"/><Relationship Id="rId10" Type="http://schemas.openxmlformats.org/officeDocument/2006/relationships/hyperlink" Target="http://es.wikipedia.org/wiki/Verso" TargetMode="External"/><Relationship Id="rId4" Type="http://schemas.openxmlformats.org/officeDocument/2006/relationships/hyperlink" Target="http://es.wikipedia.org/wiki/Cuba" TargetMode="External"/><Relationship Id="rId9" Type="http://schemas.openxmlformats.org/officeDocument/2006/relationships/hyperlink" Target="http://es.wikipedia.org/wiki/Poeta" TargetMode="External"/><Relationship Id="rId14" Type="http://schemas.openxmlformats.org/officeDocument/2006/relationships/hyperlink" Target="http://es.wikipedia.org/wiki/Romanticismo"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es.wikipedia.org/wiki/Carlos_Morales_Troncoso" TargetMode="External"/><Relationship Id="rId3" Type="http://schemas.openxmlformats.org/officeDocument/2006/relationships/hyperlink" Target="http://es.wikipedia.org/wiki/Juan_Pablo_Duarte" TargetMode="External"/><Relationship Id="rId7" Type="http://schemas.openxmlformats.org/officeDocument/2006/relationships/hyperlink" Target="http://es.wikipedia.org/wiki/El_Pa%C3%ADs"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es.wikipedia.org/wiki/Ku_Klux_Klan" TargetMode="External"/><Relationship Id="rId5" Type="http://schemas.openxmlformats.org/officeDocument/2006/relationships/hyperlink" Target="http://es.wikipedia.org/wiki/Dominicos" TargetMode="External"/><Relationship Id="rId4" Type="http://schemas.openxmlformats.org/officeDocument/2006/relationships/hyperlink" Target="http://es.wikipedia.org/wiki/Racista" TargetMode="External"/><Relationship Id="rId9" Type="http://schemas.openxmlformats.org/officeDocument/2006/relationships/hyperlink" Target="http://es.wikipedia.org/wiki/Misiva"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es.wikipedia.org/wiki/Venezuela" TargetMode="External"/><Relationship Id="rId7" Type="http://schemas.openxmlformats.org/officeDocument/2006/relationships/hyperlink" Target="http://es.wikipedia.org/wiki/Revoluci%C3%B3n_Francesa" TargetMode="Externa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hyperlink" Target="http://es.wikipedia.org/wiki/Rep%C3%BAblica" TargetMode="External"/><Relationship Id="rId5" Type="http://schemas.openxmlformats.org/officeDocument/2006/relationships/hyperlink" Target="http://es.wikipedia.org/wiki/Ulises_Heureaux" TargetMode="External"/><Relationship Id="rId4" Type="http://schemas.openxmlformats.org/officeDocument/2006/relationships/hyperlink" Target="http://es.wikipedia.org/wiki/Caraca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714489"/>
            <a:ext cx="7772400" cy="1885962"/>
          </a:xfrm>
        </p:spPr>
        <p:txBody>
          <a:bodyPr/>
          <a:lstStyle/>
          <a:p>
            <a:r>
              <a:rPr lang="es-DO" dirty="0" smtClean="0"/>
              <a:t> </a:t>
            </a:r>
            <a:endParaRPr lang="es-DO" dirty="0"/>
          </a:p>
        </p:txBody>
      </p:sp>
      <p:sp>
        <p:nvSpPr>
          <p:cNvPr id="3" name="2 Subtítulo"/>
          <p:cNvSpPr>
            <a:spLocks noGrp="1"/>
          </p:cNvSpPr>
          <p:nvPr>
            <p:ph type="subTitle" idx="1"/>
          </p:nvPr>
        </p:nvSpPr>
        <p:spPr/>
        <p:txBody>
          <a:bodyPr/>
          <a:lstStyle/>
          <a:p>
            <a:endParaRPr lang="es-DO"/>
          </a:p>
        </p:txBody>
      </p:sp>
      <p:pic>
        <p:nvPicPr>
          <p:cNvPr id="1026" name="Picture 2" descr="C:\Users\HOUSE\Desktop\n memoriapablo a juan pablo duarte.jpg"/>
          <p:cNvPicPr>
            <a:picLocks noChangeAspect="1" noChangeArrowheads="1"/>
          </p:cNvPicPr>
          <p:nvPr/>
        </p:nvPicPr>
        <p:blipFill>
          <a:blip r:embed="rId2"/>
          <a:srcRect/>
          <a:stretch>
            <a:fillRect/>
          </a:stretch>
        </p:blipFill>
        <p:spPr bwMode="auto">
          <a:xfrm>
            <a:off x="-609600" y="0"/>
            <a:ext cx="9753600" cy="7315200"/>
          </a:xfrm>
          <a:prstGeom prst="rect">
            <a:avLst/>
          </a:prstGeom>
          <a:noFill/>
        </p:spPr>
      </p:pic>
    </p:spTree>
  </p:cSld>
  <p:clrMapOvr>
    <a:masterClrMapping/>
  </p:clrMapOvr>
  <p:transition spd="slow" advTm="8000">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ng.jpg"/>
          <p:cNvPicPr>
            <a:picLocks noChangeAspect="1"/>
          </p:cNvPicPr>
          <p:nvPr/>
        </p:nvPicPr>
        <p:blipFill>
          <a:blip r:embed="rId2"/>
          <a:stretch>
            <a:fillRect/>
          </a:stretch>
        </p:blipFill>
        <p:spPr>
          <a:xfrm>
            <a:off x="0" y="0"/>
            <a:ext cx="9144000" cy="6849173"/>
          </a:xfrm>
          <a:prstGeom prst="rect">
            <a:avLst/>
          </a:prstGeom>
        </p:spPr>
      </p:pic>
      <p:sp>
        <p:nvSpPr>
          <p:cNvPr id="3" name="2 Rectángulo"/>
          <p:cNvSpPr/>
          <p:nvPr/>
        </p:nvSpPr>
        <p:spPr>
          <a:xfrm>
            <a:off x="0" y="0"/>
            <a:ext cx="8786842" cy="3693319"/>
          </a:xfrm>
          <a:prstGeom prst="rect">
            <a:avLst/>
          </a:prstGeom>
        </p:spPr>
        <p:txBody>
          <a:bodyPr wrap="square">
            <a:spAutoFit/>
          </a:bodyPr>
          <a:lstStyle/>
          <a:p>
            <a:r>
              <a:rPr lang="es-DO" b="1" dirty="0" smtClean="0"/>
              <a:t>Cont.</a:t>
            </a:r>
          </a:p>
          <a:p>
            <a:endParaRPr lang="es-DO" dirty="0" smtClean="0"/>
          </a:p>
          <a:p>
            <a:r>
              <a:rPr lang="es-DO" dirty="0" smtClean="0"/>
              <a:t>El</a:t>
            </a:r>
            <a:r>
              <a:rPr lang="es-DO" dirty="0"/>
              <a:t> </a:t>
            </a:r>
            <a:r>
              <a:rPr lang="es-DO" dirty="0">
                <a:hlinkClick r:id="rId3" tooltip="Pico Duarte"/>
              </a:rPr>
              <a:t>Pico Duarte</a:t>
            </a:r>
            <a:r>
              <a:rPr lang="es-DO" dirty="0"/>
              <a:t>, la montaña más alta del </a:t>
            </a:r>
            <a:r>
              <a:rPr lang="es-DO" dirty="0">
                <a:hlinkClick r:id="rId4" tooltip="Caribe (zona)"/>
              </a:rPr>
              <a:t>Caribe</a:t>
            </a:r>
            <a:r>
              <a:rPr lang="es-DO" dirty="0"/>
              <a:t>, un parque en </a:t>
            </a:r>
            <a:r>
              <a:rPr lang="es-DO" i="1" dirty="0"/>
              <a:t>Nueva York</a:t>
            </a:r>
            <a:r>
              <a:rPr lang="es-DO" dirty="0"/>
              <a:t>, y otros lugares de interés llevan su nombre.</a:t>
            </a:r>
          </a:p>
          <a:p>
            <a:r>
              <a:rPr lang="es-DO" dirty="0"/>
              <a:t>Su </a:t>
            </a:r>
            <a:r>
              <a:rPr lang="es-DO" dirty="0">
                <a:hlinkClick r:id="rId5" tooltip="Museo Casa Duarte"/>
              </a:rPr>
              <a:t>casa natal</a:t>
            </a:r>
            <a:r>
              <a:rPr lang="es-DO" dirty="0"/>
              <a:t> fue convertida en un </a:t>
            </a:r>
            <a:r>
              <a:rPr lang="es-DO" dirty="0">
                <a:hlinkClick r:id="rId6" tooltip="Museo"/>
              </a:rPr>
              <a:t>museo</a:t>
            </a:r>
            <a:r>
              <a:rPr lang="es-DO" dirty="0"/>
              <a:t>. En la misma vivió la familia Duarte-Diez desde su llegada a </a:t>
            </a:r>
            <a:r>
              <a:rPr lang="es-DO" i="1" dirty="0"/>
              <a:t>Santo Domingo</a:t>
            </a:r>
            <a:r>
              <a:rPr lang="es-DO" dirty="0"/>
              <a:t> hasta su exilio.</a:t>
            </a:r>
          </a:p>
          <a:p>
            <a:r>
              <a:rPr lang="es-DO" dirty="0"/>
              <a:t>En la ciudad de Nueva York existe un parque llamado </a:t>
            </a:r>
            <a:r>
              <a:rPr lang="es-DO" i="1" dirty="0"/>
              <a:t>Juan Pablo Duarte </a:t>
            </a:r>
            <a:r>
              <a:rPr lang="es-DO" i="1" dirty="0" err="1"/>
              <a:t>Square</a:t>
            </a:r>
            <a:r>
              <a:rPr lang="es-DO" dirty="0"/>
              <a:t> en su honor. El 26 de enero de 1978, en el aniversario 165 del nacimiento de Duarte, el Consulado dominicano en esa ciudad, erige una estatua en el mismo parque.</a:t>
            </a:r>
          </a:p>
          <a:p>
            <a:r>
              <a:rPr lang="es-DO" dirty="0"/>
              <a:t>En el 2000, el alcalde de </a:t>
            </a:r>
            <a:r>
              <a:rPr lang="es-DO" i="1" dirty="0"/>
              <a:t>Nueva York</a:t>
            </a:r>
            <a:r>
              <a:rPr lang="es-DO" dirty="0"/>
              <a:t> de ese entonces </a:t>
            </a:r>
            <a:r>
              <a:rPr lang="es-DO" dirty="0" err="1">
                <a:hlinkClick r:id="rId7" tooltip="Rudolph Giuliani"/>
              </a:rPr>
              <a:t>Rudolph</a:t>
            </a:r>
            <a:r>
              <a:rPr lang="es-DO" dirty="0">
                <a:hlinkClick r:id="rId7" tooltip="Rudolph Giuliani"/>
              </a:rPr>
              <a:t> </a:t>
            </a:r>
            <a:r>
              <a:rPr lang="es-DO" dirty="0" err="1">
                <a:hlinkClick r:id="rId7" tooltip="Rudolph Giuliani"/>
              </a:rPr>
              <a:t>Giuliani</a:t>
            </a:r>
            <a:r>
              <a:rPr lang="es-DO" dirty="0"/>
              <a:t> firmó un proyecto de ley agregando el nombre </a:t>
            </a:r>
            <a:r>
              <a:rPr lang="es-DO" dirty="0">
                <a:hlinkClick r:id="rId8" tooltip="Juan Pablo Duarte Boulevard"/>
              </a:rPr>
              <a:t>Juan Pablo Duarte Boulevard</a:t>
            </a:r>
            <a:r>
              <a:rPr lang="es-DO" dirty="0"/>
              <a:t> a la </a:t>
            </a:r>
            <a:r>
              <a:rPr lang="es-DO" i="1" dirty="0"/>
              <a:t>St. Nicholas </a:t>
            </a:r>
            <a:r>
              <a:rPr lang="es-DO" i="1" dirty="0" err="1"/>
              <a:t>Avenue</a:t>
            </a:r>
            <a:r>
              <a:rPr lang="es-DO" dirty="0"/>
              <a:t> para el tramo de la </a:t>
            </a:r>
            <a:r>
              <a:rPr lang="es-DO" dirty="0">
                <a:hlinkClick r:id="rId9" tooltip="Décima Avenida (Manhattan)"/>
              </a:rPr>
              <a:t>Décima Avenida</a:t>
            </a:r>
            <a:r>
              <a:rPr lang="es-DO" dirty="0"/>
              <a:t> y </a:t>
            </a:r>
            <a:r>
              <a:rPr lang="es-DO" i="1" dirty="0"/>
              <a:t>West 162nd </a:t>
            </a:r>
            <a:r>
              <a:rPr lang="es-DO" i="1" dirty="0" err="1"/>
              <a:t>Street</a:t>
            </a:r>
            <a:r>
              <a:rPr lang="es-DO" dirty="0"/>
              <a:t> hasta la intersección de </a:t>
            </a:r>
            <a:r>
              <a:rPr lang="es-DO" i="1" dirty="0"/>
              <a:t>West 193rd </a:t>
            </a:r>
            <a:r>
              <a:rPr lang="es-DO" i="1" dirty="0" err="1"/>
              <a:t>Street</a:t>
            </a:r>
            <a:r>
              <a:rPr lang="es-DO" dirty="0"/>
              <a:t> y </a:t>
            </a:r>
            <a:r>
              <a:rPr lang="es-DO" i="1" dirty="0"/>
              <a:t>Fort George Hill</a:t>
            </a:r>
            <a:r>
              <a:rPr lang="es-DO" dirty="0"/>
              <a:t>.</a:t>
            </a:r>
          </a:p>
        </p:txBody>
      </p:sp>
      <p:pic>
        <p:nvPicPr>
          <p:cNvPr id="4" name="3 Imagen" descr="juan pablo durte.jpg"/>
          <p:cNvPicPr>
            <a:picLocks noChangeAspect="1"/>
          </p:cNvPicPr>
          <p:nvPr/>
        </p:nvPicPr>
        <p:blipFill>
          <a:blip r:embed="rId10"/>
          <a:stretch>
            <a:fillRect/>
          </a:stretch>
        </p:blipFill>
        <p:spPr>
          <a:xfrm>
            <a:off x="1928794" y="3286124"/>
            <a:ext cx="4714908" cy="3357562"/>
          </a:xfrm>
          <a:prstGeom prst="rect">
            <a:avLst/>
          </a:prstGeom>
        </p:spPr>
      </p:pic>
    </p:spTree>
  </p:cSld>
  <p:clrMapOvr>
    <a:masterClrMapping/>
  </p:clrMapOvr>
  <p:transition advClick="0" advTm="120000">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descr="ng.jpg"/>
          <p:cNvPicPr>
            <a:picLocks noChangeAspect="1"/>
          </p:cNvPicPr>
          <p:nvPr/>
        </p:nvPicPr>
        <p:blipFill>
          <a:blip r:embed="rId2"/>
          <a:stretch>
            <a:fillRect/>
          </a:stretch>
        </p:blipFill>
        <p:spPr>
          <a:xfrm>
            <a:off x="-5892" y="0"/>
            <a:ext cx="9155783" cy="6858000"/>
          </a:xfrm>
          <a:prstGeom prst="rect">
            <a:avLst/>
          </a:prstGeom>
        </p:spPr>
      </p:pic>
      <p:sp>
        <p:nvSpPr>
          <p:cNvPr id="2" name="1 Título"/>
          <p:cNvSpPr>
            <a:spLocks noGrp="1"/>
          </p:cNvSpPr>
          <p:nvPr>
            <p:ph type="title"/>
          </p:nvPr>
        </p:nvSpPr>
        <p:spPr>
          <a:xfrm>
            <a:off x="457200" y="274638"/>
            <a:ext cx="8229600" cy="5011750"/>
          </a:xfrm>
        </p:spPr>
        <p:txBody>
          <a:bodyPr>
            <a:normAutofit/>
          </a:bodyPr>
          <a:lstStyle/>
          <a:p>
            <a:r>
              <a:rPr lang="es-DO" dirty="0" err="1" smtClean="0"/>
              <a:t>Lic.Dr</a:t>
            </a:r>
            <a:r>
              <a:rPr lang="es-DO" dirty="0"/>
              <a:t> </a:t>
            </a:r>
            <a:r>
              <a:rPr lang="es-DO" dirty="0" err="1" smtClean="0"/>
              <a:t>Dario</a:t>
            </a:r>
            <a:r>
              <a:rPr lang="es-DO" dirty="0" smtClean="0"/>
              <a:t> </a:t>
            </a:r>
            <a:r>
              <a:rPr lang="es-DO" dirty="0" err="1" smtClean="0"/>
              <a:t>Gomez</a:t>
            </a:r>
            <a:r>
              <a:rPr lang="es-DO" dirty="0" smtClean="0"/>
              <a:t> </a:t>
            </a:r>
            <a:br>
              <a:rPr lang="es-DO" dirty="0" smtClean="0"/>
            </a:br>
            <a:r>
              <a:rPr lang="es-DO" dirty="0" smtClean="0"/>
              <a:t>4</a:t>
            </a:r>
            <a:r>
              <a:rPr lang="es-DO" sz="1100" dirty="0" smtClean="0"/>
              <a:t>to </a:t>
            </a:r>
            <a:r>
              <a:rPr lang="es-DO" dirty="0" smtClean="0"/>
              <a:t>b</a:t>
            </a:r>
            <a:br>
              <a:rPr lang="es-DO" dirty="0" smtClean="0"/>
            </a:br>
            <a:r>
              <a:rPr lang="es-DO" dirty="0" err="1" smtClean="0"/>
              <a:t>Neftali</a:t>
            </a:r>
            <a:r>
              <a:rPr lang="es-DO" dirty="0"/>
              <a:t> </a:t>
            </a:r>
            <a:r>
              <a:rPr lang="es-DO" dirty="0" err="1" smtClean="0"/>
              <a:t>Gedalias</a:t>
            </a:r>
            <a:r>
              <a:rPr lang="es-DO" dirty="0" smtClean="0"/>
              <a:t> </a:t>
            </a:r>
            <a:r>
              <a:rPr lang="es-DO" dirty="0" err="1" smtClean="0"/>
              <a:t>lebron</a:t>
            </a:r>
            <a:r>
              <a:rPr lang="es-DO" dirty="0" smtClean="0"/>
              <a:t/>
            </a:r>
            <a:br>
              <a:rPr lang="es-DO" dirty="0" smtClean="0"/>
            </a:br>
            <a:r>
              <a:rPr lang="es-DO" dirty="0" smtClean="0"/>
              <a:t>y</a:t>
            </a:r>
            <a:br>
              <a:rPr lang="es-DO" dirty="0" smtClean="0"/>
            </a:br>
            <a:r>
              <a:rPr lang="es-DO" dirty="0" smtClean="0"/>
              <a:t>Drakemberg mora</a:t>
            </a:r>
            <a:br>
              <a:rPr lang="es-DO" dirty="0" smtClean="0"/>
            </a:br>
            <a:endParaRPr lang="es-DO" dirty="0"/>
          </a:p>
        </p:txBody>
      </p:sp>
    </p:spTree>
  </p:cSld>
  <p:clrMapOvr>
    <a:masterClrMapping/>
  </p:clrMapOvr>
  <p:transition advClick="0" advTm="30000">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ng.jpg"/>
          <p:cNvPicPr>
            <a:picLocks noChangeAspect="1"/>
          </p:cNvPicPr>
          <p:nvPr/>
        </p:nvPicPr>
        <p:blipFill>
          <a:blip r:embed="rId2"/>
          <a:stretch>
            <a:fillRect/>
          </a:stretch>
        </p:blipFill>
        <p:spPr>
          <a:xfrm>
            <a:off x="0" y="-40938"/>
            <a:ext cx="9210437" cy="6898938"/>
          </a:xfrm>
          <a:prstGeom prst="rect">
            <a:avLst/>
          </a:prstGeom>
        </p:spPr>
      </p:pic>
      <p:sp>
        <p:nvSpPr>
          <p:cNvPr id="2" name="1 Título"/>
          <p:cNvSpPr>
            <a:spLocks noGrp="1"/>
          </p:cNvSpPr>
          <p:nvPr>
            <p:ph type="title" idx="4294967295"/>
          </p:nvPr>
        </p:nvSpPr>
        <p:spPr>
          <a:xfrm>
            <a:off x="0" y="2928934"/>
            <a:ext cx="9144000" cy="1143000"/>
          </a:xfrm>
        </p:spPr>
        <p:txBody>
          <a:bodyPr>
            <a:noAutofit/>
          </a:bodyPr>
          <a:lstStyle/>
          <a:p>
            <a:pPr algn="l"/>
            <a:r>
              <a:rPr lang="es-DO" sz="2400" dirty="0" smtClean="0"/>
              <a:t>                                             </a:t>
            </a:r>
            <a:r>
              <a:rPr lang="es-DO" sz="2800" b="1" dirty="0" smtClean="0"/>
              <a:t>Juan Pablo Duarte</a:t>
            </a:r>
            <a:r>
              <a:rPr lang="es-DO" sz="1800" dirty="0" smtClean="0"/>
              <a:t/>
            </a:r>
            <a:br>
              <a:rPr lang="es-DO" sz="1800" dirty="0" smtClean="0"/>
            </a:br>
            <a:r>
              <a:rPr lang="es-DO" sz="1800" dirty="0" smtClean="0"/>
              <a:t>Duarte </a:t>
            </a:r>
            <a:r>
              <a:rPr lang="es-DO" sz="1800" dirty="0"/>
              <a:t>nació el 26 de enero de 1813 en el Santo Domingo colonial durante el periodo de la </a:t>
            </a:r>
            <a:r>
              <a:rPr lang="es-DO" sz="1800" dirty="0">
                <a:hlinkClick r:id="rId3" tooltip="España Boba"/>
              </a:rPr>
              <a:t>España Boba</a:t>
            </a:r>
            <a:r>
              <a:rPr lang="es-DO" sz="1800" dirty="0"/>
              <a:t>. Hijo de </a:t>
            </a:r>
            <a:r>
              <a:rPr lang="es-DO" sz="1800" i="1" dirty="0"/>
              <a:t>Manuela Díez Jiménez</a:t>
            </a:r>
            <a:r>
              <a:rPr lang="es-DO" sz="1800" dirty="0"/>
              <a:t>, </a:t>
            </a:r>
            <a:r>
              <a:rPr lang="es-DO" sz="1800" dirty="0">
                <a:hlinkClick r:id="rId4" tooltip="Seibana"/>
              </a:rPr>
              <a:t>seibana</a:t>
            </a:r>
            <a:r>
              <a:rPr lang="es-DO" sz="1800" dirty="0"/>
              <a:t> de ascendencia </a:t>
            </a:r>
            <a:r>
              <a:rPr lang="es-DO" sz="1800" dirty="0">
                <a:hlinkClick r:id="rId5" tooltip="Pueblo español según la Constitución"/>
              </a:rPr>
              <a:t>española</a:t>
            </a:r>
            <a:r>
              <a:rPr lang="es-DO" sz="1800" dirty="0"/>
              <a:t>, y </a:t>
            </a:r>
            <a:r>
              <a:rPr lang="es-DO" sz="1800" i="1" dirty="0"/>
              <a:t>Juan José Duarte Rodríguez</a:t>
            </a:r>
            <a:r>
              <a:rPr lang="es-DO" sz="1800" dirty="0"/>
              <a:t> un próspero comerciante español, quienes en 1802, emigraron desde la </a:t>
            </a:r>
            <a:r>
              <a:rPr lang="es-DO" sz="1800" dirty="0">
                <a:hlinkClick r:id="rId6" tooltip="Capitanía General de Santo Domingo"/>
              </a:rPr>
              <a:t>colonia española en La Española</a:t>
            </a:r>
            <a:r>
              <a:rPr lang="es-DO" sz="1800" dirty="0"/>
              <a:t> a </a:t>
            </a:r>
            <a:r>
              <a:rPr lang="es-DO" sz="1800" dirty="0">
                <a:hlinkClick r:id="rId7" tooltip="Mayagüez"/>
              </a:rPr>
              <a:t>Mayagüez</a:t>
            </a:r>
            <a:r>
              <a:rPr lang="es-DO" sz="1800" dirty="0"/>
              <a:t>, </a:t>
            </a:r>
            <a:r>
              <a:rPr lang="es-DO" sz="1800" dirty="0">
                <a:hlinkClick r:id="rId8" tooltip="Puerto Rico"/>
              </a:rPr>
              <a:t>Puerto Rico</a:t>
            </a:r>
            <a:r>
              <a:rPr lang="es-DO" sz="1800" dirty="0"/>
              <a:t>, evadiendo la imposición del estado francés en el lado oriental de la isla. La familia regresó a </a:t>
            </a:r>
            <a:r>
              <a:rPr lang="es-DO" sz="1800" i="1" dirty="0"/>
              <a:t>Santo Domingo</a:t>
            </a:r>
            <a:r>
              <a:rPr lang="es-DO" sz="1800" dirty="0"/>
              <a:t> en 1809, sin embargo, después la </a:t>
            </a:r>
            <a:r>
              <a:rPr lang="es-DO" sz="1800" dirty="0">
                <a:hlinkClick r:id="rId9" tooltip="Guerra de la Reconquista (aún no redactado)"/>
              </a:rPr>
              <a:t>Guerra de la Reconquista</a:t>
            </a:r>
            <a:r>
              <a:rPr lang="es-DO" sz="1800" dirty="0"/>
              <a:t> devolvió el lado oriental de </a:t>
            </a:r>
            <a:r>
              <a:rPr lang="es-DO" sz="1800" dirty="0">
                <a:hlinkClick r:id="rId10" tooltip="La Española"/>
              </a:rPr>
              <a:t>La Española</a:t>
            </a:r>
            <a:r>
              <a:rPr lang="es-DO" sz="1800" dirty="0"/>
              <a:t> al control español.</a:t>
            </a:r>
            <a:br>
              <a:rPr lang="es-DO" sz="1800" dirty="0"/>
            </a:br>
            <a:r>
              <a:rPr lang="es-DO" sz="1800" dirty="0"/>
              <a:t>Duarte fue el cuarto de once hermanos, siendo los más conocidos </a:t>
            </a:r>
            <a:r>
              <a:rPr lang="es-DO" sz="1800" dirty="0">
                <a:hlinkClick r:id="rId11" tooltip="Vicente Celestino"/>
              </a:rPr>
              <a:t>Vicente Celestino</a:t>
            </a:r>
            <a:r>
              <a:rPr lang="es-DO" sz="1800" dirty="0"/>
              <a:t>, comerciante de madera y </a:t>
            </a:r>
            <a:r>
              <a:rPr lang="es-DO" sz="1800" i="1" dirty="0"/>
              <a:t>Rosa Protomártir</a:t>
            </a:r>
            <a:r>
              <a:rPr lang="es-DO" sz="1800" dirty="0"/>
              <a:t>, quien se desempeñó como periodista y maestra. Ambos tuvieron una activa participación en la causa de su hermano.</a:t>
            </a:r>
            <a:br>
              <a:rPr lang="es-DO" sz="1800" dirty="0"/>
            </a:br>
            <a:r>
              <a:rPr lang="es-DO" sz="1800" dirty="0"/>
              <a:t>Las primeras lecciones de su educación formal las recibió con su madre, y luego con una profesora de apellido </a:t>
            </a:r>
            <a:r>
              <a:rPr lang="es-DO" sz="1800" i="1" dirty="0"/>
              <a:t>Montilla</a:t>
            </a:r>
            <a:r>
              <a:rPr lang="es-DO" sz="1800" dirty="0"/>
              <a:t>, la cual tenía una pequeña escuela.</a:t>
            </a:r>
            <a:br>
              <a:rPr lang="es-DO" sz="1800" dirty="0"/>
            </a:br>
            <a:r>
              <a:rPr lang="es-DO" sz="1800" dirty="0"/>
              <a:t>El factor religioso tuvo primacía en sus primeras enseñanzas. Su hermana Rosa afirma que </a:t>
            </a:r>
            <a:r>
              <a:rPr lang="es-DO" sz="1800" i="1" dirty="0"/>
              <a:t>"a los seis años sabía leer y de memoria recitaba todo el </a:t>
            </a:r>
            <a:r>
              <a:rPr lang="es-DO" sz="1800" i="1" dirty="0">
                <a:hlinkClick r:id="rId12" tooltip="Catecismo"/>
              </a:rPr>
              <a:t>catecismo</a:t>
            </a:r>
            <a:r>
              <a:rPr lang="es-DO" sz="1800" i="1" dirty="0"/>
              <a:t>"</a:t>
            </a:r>
            <a:r>
              <a:rPr lang="es-DO" sz="1800" dirty="0"/>
              <a:t>. Sus maestros de entonces fueron los </a:t>
            </a:r>
            <a:r>
              <a:rPr lang="es-DO" sz="1800" dirty="0">
                <a:hlinkClick r:id="rId13" tooltip="Clérigo"/>
              </a:rPr>
              <a:t>clérigos</a:t>
            </a:r>
            <a:r>
              <a:rPr lang="es-DO" sz="1800" dirty="0"/>
              <a:t> Bonilla y Gutiérrez, pero sus conocimientos elementales de lectura, escritura, gramática y aritmética los adquirió con el profesor </a:t>
            </a:r>
            <a:r>
              <a:rPr lang="es-DO" sz="1800" i="1" dirty="0"/>
              <a:t>Manuel </a:t>
            </a:r>
            <a:r>
              <a:rPr lang="es-DO" sz="1800" i="1" dirty="0" err="1"/>
              <a:t>Aybar</a:t>
            </a:r>
            <a:r>
              <a:rPr lang="es-DO" sz="1800" dirty="0"/>
              <a:t>, también recibió clases de </a:t>
            </a:r>
            <a:r>
              <a:rPr lang="es-DO" sz="1800" dirty="0">
                <a:hlinkClick r:id="rId14" tooltip="Contabilidad"/>
              </a:rPr>
              <a:t>contabilidad</a:t>
            </a:r>
            <a:r>
              <a:rPr lang="es-DO" sz="1800" dirty="0"/>
              <a:t>.</a:t>
            </a:r>
            <a:br>
              <a:rPr lang="es-DO" sz="1800" dirty="0"/>
            </a:br>
            <a:r>
              <a:rPr lang="es-DO" sz="1800" dirty="0"/>
              <a:t>Uno de los profesores de la </a:t>
            </a:r>
            <a:r>
              <a:rPr lang="es-DO" sz="1800" dirty="0">
                <a:hlinkClick r:id="rId15" tooltip="Universidad de Santo Domingo"/>
              </a:rPr>
              <a:t>Universidad de Santo Domingo</a:t>
            </a:r>
            <a:r>
              <a:rPr lang="es-DO" sz="1800" dirty="0"/>
              <a:t>, el Dr. </a:t>
            </a:r>
            <a:r>
              <a:rPr lang="es-DO" sz="1800" i="1" dirty="0"/>
              <a:t>Juan Vicente Troncoso</a:t>
            </a:r>
            <a:r>
              <a:rPr lang="es-DO" sz="1800" dirty="0"/>
              <a:t>, se convirtió en maestro de </a:t>
            </a:r>
            <a:r>
              <a:rPr lang="es-DO" sz="1800" dirty="0">
                <a:hlinkClick r:id="rId16" tooltip="Filosofía"/>
              </a:rPr>
              <a:t>filosofía</a:t>
            </a:r>
            <a:r>
              <a:rPr lang="es-DO" sz="1800" dirty="0"/>
              <a:t> y </a:t>
            </a:r>
            <a:r>
              <a:rPr lang="es-DO" sz="1800" dirty="0">
                <a:hlinkClick r:id="rId17" tooltip="Derecho romano"/>
              </a:rPr>
              <a:t>derecho romano</a:t>
            </a:r>
            <a:r>
              <a:rPr lang="es-DO" sz="1800" dirty="0"/>
              <a:t> de Duarte durante su adolescencia. Bajo la tutoría del maestro haitiano </a:t>
            </a:r>
            <a:r>
              <a:rPr lang="es-DO" sz="1800" i="1" dirty="0"/>
              <a:t>Auguste </a:t>
            </a:r>
            <a:r>
              <a:rPr lang="es-DO" sz="1800" i="1" dirty="0" err="1"/>
              <a:t>Brouard</a:t>
            </a:r>
            <a:r>
              <a:rPr lang="es-DO" sz="1800" dirty="0"/>
              <a:t>, estudió y aprendió </a:t>
            </a:r>
            <a:r>
              <a:rPr lang="es-DO" sz="1800" u="sng" dirty="0">
                <a:hlinkClick r:id="rId18" tooltip="Francés"/>
              </a:rPr>
              <a:t>francés</a:t>
            </a:r>
            <a:r>
              <a:rPr lang="es-DO" sz="1800" dirty="0"/>
              <a:t>.</a:t>
            </a:r>
            <a:br>
              <a:rPr lang="es-DO" sz="1800" dirty="0"/>
            </a:br>
            <a:r>
              <a:rPr lang="es-DO" sz="1800" dirty="0"/>
              <a:t>En 1828, también hizo un viaje a </a:t>
            </a:r>
            <a:r>
              <a:rPr lang="es-DO" sz="1800" dirty="0">
                <a:hlinkClick r:id="rId19" tooltip="Nueva York"/>
              </a:rPr>
              <a:t>Nueva York</a:t>
            </a:r>
            <a:r>
              <a:rPr lang="es-DO" sz="1800" dirty="0"/>
              <a:t> donde realizó estudios de </a:t>
            </a:r>
            <a:r>
              <a:rPr lang="es-DO" sz="1800" dirty="0">
                <a:hlinkClick r:id="rId20" tooltip="Inglés"/>
              </a:rPr>
              <a:t>inglés</a:t>
            </a:r>
            <a:r>
              <a:rPr lang="es-DO" sz="1800" dirty="0"/>
              <a:t>. Poco después viajó a </a:t>
            </a:r>
            <a:r>
              <a:rPr lang="es-DO" sz="1800" dirty="0">
                <a:hlinkClick r:id="rId21" tooltip="Europa"/>
              </a:rPr>
              <a:t>Europa</a:t>
            </a:r>
            <a:r>
              <a:rPr lang="es-DO" sz="1800" dirty="0"/>
              <a:t> específicamente a </a:t>
            </a:r>
            <a:r>
              <a:rPr lang="es-DO" sz="1800" dirty="0">
                <a:hlinkClick r:id="rId22" tooltip="Barcelona"/>
              </a:rPr>
              <a:t>Barcelona</a:t>
            </a:r>
            <a:r>
              <a:rPr lang="es-DO" sz="1800" dirty="0"/>
              <a:t>, donde junto con </a:t>
            </a:r>
            <a:r>
              <a:rPr lang="es-DO" sz="1800" i="1" dirty="0"/>
              <a:t>Silvano Pujol</a:t>
            </a:r>
            <a:r>
              <a:rPr lang="es-DO" sz="1800" dirty="0"/>
              <a:t> arribó al puerto de </a:t>
            </a:r>
            <a:r>
              <a:rPr lang="es-DO" sz="1800" dirty="0">
                <a:hlinkClick r:id="rId23" tooltip="Londres"/>
              </a:rPr>
              <a:t>Londres</a:t>
            </a:r>
            <a:r>
              <a:rPr lang="es-DO" sz="1800" dirty="0"/>
              <a:t> en </a:t>
            </a:r>
            <a:r>
              <a:rPr lang="es-DO" sz="1800" dirty="0">
                <a:hlinkClick r:id="rId24" tooltip="Inglaterra"/>
              </a:rPr>
              <a:t>Inglaterra</a:t>
            </a:r>
            <a:r>
              <a:rPr lang="es-DO" sz="1800" dirty="0"/>
              <a:t> y pasaron por </a:t>
            </a:r>
            <a:r>
              <a:rPr lang="es-DO" sz="1800" dirty="0">
                <a:hlinkClick r:id="rId25" tooltip="Francia"/>
              </a:rPr>
              <a:t>Francia</a:t>
            </a:r>
            <a:r>
              <a:rPr lang="es-DO" sz="1800" dirty="0"/>
              <a:t>, país que se encontraba en la </a:t>
            </a:r>
            <a:r>
              <a:rPr lang="es-DO" sz="1800" dirty="0">
                <a:hlinkClick r:id="rId26" tooltip="Revolución de Julio"/>
              </a:rPr>
              <a:t>Revolución de Julio</a:t>
            </a:r>
            <a:r>
              <a:rPr lang="es-DO" sz="1800" dirty="0"/>
              <a:t>.</a:t>
            </a:r>
            <a:br>
              <a:rPr lang="es-DO" sz="1800" dirty="0"/>
            </a:br>
            <a:r>
              <a:rPr lang="es-DO" sz="1800" dirty="0"/>
              <a:t>En 1832 regresó a Santo Domingo para trabajar en el negocio de su familia.</a:t>
            </a:r>
            <a:br>
              <a:rPr lang="es-DO" sz="1800" dirty="0"/>
            </a:br>
            <a:endParaRPr lang="es-DO" sz="1800" dirty="0"/>
          </a:p>
        </p:txBody>
      </p:sp>
    </p:spTree>
  </p:cSld>
  <p:clrMapOvr>
    <a:masterClrMapping/>
  </p:clrMapOvr>
  <p:transition advClick="0" advTm="120000">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ng.jpg"/>
          <p:cNvPicPr>
            <a:picLocks noChangeAspect="1"/>
          </p:cNvPicPr>
          <p:nvPr/>
        </p:nvPicPr>
        <p:blipFill>
          <a:blip r:embed="rId2"/>
          <a:stretch>
            <a:fillRect/>
          </a:stretch>
        </p:blipFill>
        <p:spPr>
          <a:xfrm>
            <a:off x="0" y="0"/>
            <a:ext cx="9155783" cy="6858000"/>
          </a:xfrm>
          <a:prstGeom prst="rect">
            <a:avLst/>
          </a:prstGeom>
        </p:spPr>
      </p:pic>
      <p:sp>
        <p:nvSpPr>
          <p:cNvPr id="3" name="2 Rectángulo"/>
          <p:cNvSpPr/>
          <p:nvPr/>
        </p:nvSpPr>
        <p:spPr>
          <a:xfrm>
            <a:off x="214282" y="0"/>
            <a:ext cx="8572560" cy="7571303"/>
          </a:xfrm>
          <a:prstGeom prst="rect">
            <a:avLst/>
          </a:prstGeom>
        </p:spPr>
        <p:txBody>
          <a:bodyPr wrap="square">
            <a:spAutoFit/>
          </a:bodyPr>
          <a:lstStyle/>
          <a:p>
            <a:r>
              <a:rPr lang="es-DO" sz="2000" b="1" dirty="0" smtClean="0"/>
              <a:t>                            </a:t>
            </a:r>
            <a:r>
              <a:rPr lang="es-DO" sz="3600" b="1" dirty="0" smtClean="0"/>
              <a:t>Lucha </a:t>
            </a:r>
            <a:r>
              <a:rPr lang="es-DO" sz="3600" b="1" dirty="0"/>
              <a:t>por la I</a:t>
            </a:r>
            <a:r>
              <a:rPr lang="es-DO" sz="3600" b="1" dirty="0" smtClean="0"/>
              <a:t>ndependencia</a:t>
            </a:r>
          </a:p>
          <a:p>
            <a:endParaRPr lang="es-DO" dirty="0"/>
          </a:p>
          <a:p>
            <a:r>
              <a:rPr lang="es-DO" b="1" dirty="0"/>
              <a:t>Independencia efímera y ocupación haitiana</a:t>
            </a:r>
          </a:p>
          <a:p>
            <a:r>
              <a:rPr lang="es-DO" dirty="0"/>
              <a:t>En 1821 Duarte tenía apenas ocho años cuando </a:t>
            </a:r>
            <a:r>
              <a:rPr lang="es-DO" dirty="0">
                <a:hlinkClick r:id="rId3" tooltip="José Núñez de Cáceres"/>
              </a:rPr>
              <a:t>José Núñez de Cáceres</a:t>
            </a:r>
            <a:r>
              <a:rPr lang="es-DO" dirty="0"/>
              <a:t> declara la </a:t>
            </a:r>
            <a:r>
              <a:rPr lang="es-DO" dirty="0">
                <a:hlinkClick r:id="rId4" tooltip="Independencia Efímera"/>
              </a:rPr>
              <a:t>breve independencia del país</a:t>
            </a:r>
            <a:r>
              <a:rPr lang="es-DO" dirty="0"/>
              <a:t> del dominio español. Este suceso culminó con la casi </a:t>
            </a:r>
            <a:r>
              <a:rPr lang="es-DO" dirty="0" err="1"/>
              <a:t>inmediata</a:t>
            </a:r>
            <a:r>
              <a:rPr lang="es-DO" dirty="0" err="1">
                <a:hlinkClick r:id="rId5" tooltip="Ocupación haitiana de Santo Domingo"/>
              </a:rPr>
              <a:t>ocupación</a:t>
            </a:r>
            <a:r>
              <a:rPr lang="es-DO" dirty="0">
                <a:hlinkClick r:id="rId5" tooltip="Ocupación haitiana de Santo Domingo"/>
              </a:rPr>
              <a:t> militar del territorio dominicano</a:t>
            </a:r>
            <a:r>
              <a:rPr lang="es-DO" dirty="0"/>
              <a:t> por el ejército del presidente haitiano </a:t>
            </a:r>
            <a:r>
              <a:rPr lang="es-DO" dirty="0">
                <a:hlinkClick r:id="rId6" tooltip="Jean Pierre Boyer"/>
              </a:rPr>
              <a:t>Jean Pierre </a:t>
            </a:r>
            <a:r>
              <a:rPr lang="es-DO" dirty="0" err="1">
                <a:hlinkClick r:id="rId6" tooltip="Jean Pierre Boyer"/>
              </a:rPr>
              <a:t>Boyer</a:t>
            </a:r>
            <a:r>
              <a:rPr lang="es-DO" dirty="0"/>
              <a:t>, en </a:t>
            </a:r>
            <a:r>
              <a:rPr lang="es-DO" dirty="0">
                <a:hlinkClick r:id="rId7" tooltip="1822"/>
              </a:rPr>
              <a:t>1822</a:t>
            </a:r>
            <a:r>
              <a:rPr lang="es-DO" dirty="0"/>
              <a:t>.</a:t>
            </a:r>
          </a:p>
          <a:p>
            <a:r>
              <a:rPr lang="es-DO" dirty="0"/>
              <a:t>El gobierno provisional de </a:t>
            </a:r>
            <a:r>
              <a:rPr lang="es-DO" i="1" dirty="0"/>
              <a:t>Cáceres</a:t>
            </a:r>
            <a:r>
              <a:rPr lang="es-DO" dirty="0"/>
              <a:t> pidió el apoyo del nuevo gobierno republicano de </a:t>
            </a:r>
            <a:r>
              <a:rPr lang="es-DO" dirty="0">
                <a:hlinkClick r:id="rId8" tooltip="Simón Bolívar"/>
              </a:rPr>
              <a:t>Simón Bolívar</a:t>
            </a:r>
            <a:r>
              <a:rPr lang="es-DO" dirty="0"/>
              <a:t>, pero fue ignorado. Su vecino país de </a:t>
            </a:r>
            <a:r>
              <a:rPr lang="es-DO" dirty="0">
                <a:hlinkClick r:id="rId9" tooltip="Haití"/>
              </a:rPr>
              <a:t>Haití</a:t>
            </a:r>
            <a:r>
              <a:rPr lang="es-DO" dirty="0"/>
              <a:t>, una ex colonia francesa que ya era independiente, decidió invadir la parte oriental de la isla.</a:t>
            </a:r>
          </a:p>
          <a:p>
            <a:r>
              <a:rPr lang="es-DO" dirty="0"/>
              <a:t>El presidente de Haití </a:t>
            </a:r>
            <a:r>
              <a:rPr lang="es-DO" i="1" dirty="0"/>
              <a:t>Jean Pierre </a:t>
            </a:r>
            <a:r>
              <a:rPr lang="es-DO" i="1" dirty="0" err="1"/>
              <a:t>Boyer</a:t>
            </a:r>
            <a:r>
              <a:rPr lang="es-DO" dirty="0"/>
              <a:t> envió un ejército invasor que se hizo cargo de la parte oriental de </a:t>
            </a:r>
            <a:r>
              <a:rPr lang="es-DO" i="1" dirty="0"/>
              <a:t>La Española</a:t>
            </a:r>
            <a:r>
              <a:rPr lang="es-DO" dirty="0"/>
              <a:t>. Haití, a continuación, abolió la esclavitud de una vez por todas, y ocupó </a:t>
            </a:r>
            <a:r>
              <a:rPr lang="es-DO" i="1" dirty="0"/>
              <a:t>Santo Domingo</a:t>
            </a:r>
            <a:r>
              <a:rPr lang="es-DO" dirty="0"/>
              <a:t>. Las luchas entre </a:t>
            </a:r>
            <a:r>
              <a:rPr lang="es-DO" i="1" dirty="0" err="1"/>
              <a:t>Boyer</a:t>
            </a:r>
            <a:r>
              <a:rPr lang="es-DO" dirty="0"/>
              <a:t> y la élite colonial ayudó a producir una migración masiva de </a:t>
            </a:r>
            <a:r>
              <a:rPr lang="es-DO" dirty="0">
                <a:hlinkClick r:id="rId10" tooltip="Colono"/>
              </a:rPr>
              <a:t>colonos</a:t>
            </a:r>
            <a:r>
              <a:rPr lang="es-DO" dirty="0"/>
              <a:t>. También llevó a la clausura de la </a:t>
            </a:r>
            <a:r>
              <a:rPr lang="es-DO" dirty="0">
                <a:hlinkClick r:id="rId11" tooltip="UASD"/>
              </a:rPr>
              <a:t>universidad</a:t>
            </a:r>
            <a:r>
              <a:rPr lang="es-DO" dirty="0"/>
              <a:t>, y finalmente, a la eliminación de la elite colonial y la creación de una nueva clase dominante, la burguesía en la alineación con el gobierno haitiano</a:t>
            </a:r>
            <a:r>
              <a:rPr lang="es-DO" dirty="0" smtClean="0"/>
              <a:t>.</a:t>
            </a:r>
          </a:p>
          <a:p>
            <a:endParaRPr lang="es-DO" dirty="0"/>
          </a:p>
          <a:p>
            <a:r>
              <a:rPr lang="es-DO" dirty="0"/>
              <a:t>El 6 de enero de 1823, </a:t>
            </a:r>
            <a:r>
              <a:rPr lang="es-DO" i="1" dirty="0" err="1"/>
              <a:t>Boyer</a:t>
            </a:r>
            <a:r>
              <a:rPr lang="es-DO" dirty="0"/>
              <a:t> decretó el reclutamiento en el ejército haitiano de todos los jóvenes entre 16 y 25 años. Dicha medida hizo que la </a:t>
            </a:r>
            <a:r>
              <a:rPr lang="es-DO" i="1" dirty="0"/>
              <a:t>Universidad de Santo Domingo</a:t>
            </a:r>
            <a:r>
              <a:rPr lang="es-DO" dirty="0"/>
              <a:t>, perdiera sus estudiantes y por ende tuviera que cerrar sus puertas.</a:t>
            </a:r>
          </a:p>
          <a:p>
            <a:r>
              <a:rPr lang="es-DO" dirty="0"/>
              <a:t>El 14 de noviembre de 1824, </a:t>
            </a:r>
            <a:r>
              <a:rPr lang="es-DO" dirty="0" err="1"/>
              <a:t>Boyer</a:t>
            </a:r>
            <a:r>
              <a:rPr lang="es-DO" dirty="0"/>
              <a:t> estableció el francés como idio­ma oficial, único y obligatorio en los actos de los tribuna­les, del estado civil y de los notarios públicos en toda la isla.</a:t>
            </a:r>
          </a:p>
          <a:p>
            <a:endParaRPr lang="es-DO" dirty="0" smtClean="0"/>
          </a:p>
          <a:p>
            <a:endParaRPr lang="es-DO" dirty="0"/>
          </a:p>
          <a:p>
            <a:endParaRPr lang="es-DO" dirty="0"/>
          </a:p>
        </p:txBody>
      </p:sp>
    </p:spTree>
  </p:cSld>
  <p:clrMapOvr>
    <a:masterClrMapping/>
  </p:clrMapOvr>
  <p:transition advClick="0" advTm="120000">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ng.jpg"/>
          <p:cNvPicPr>
            <a:picLocks noChangeAspect="1"/>
          </p:cNvPicPr>
          <p:nvPr/>
        </p:nvPicPr>
        <p:blipFill>
          <a:blip r:embed="rId2"/>
          <a:stretch>
            <a:fillRect/>
          </a:stretch>
        </p:blipFill>
        <p:spPr>
          <a:xfrm>
            <a:off x="-5892" y="4413"/>
            <a:ext cx="9149892" cy="6853587"/>
          </a:xfrm>
          <a:prstGeom prst="rect">
            <a:avLst/>
          </a:prstGeom>
        </p:spPr>
      </p:pic>
      <p:sp>
        <p:nvSpPr>
          <p:cNvPr id="3" name="2 Rectángulo"/>
          <p:cNvSpPr/>
          <p:nvPr/>
        </p:nvSpPr>
        <p:spPr>
          <a:xfrm>
            <a:off x="214282" y="214290"/>
            <a:ext cx="8643966" cy="7017306"/>
          </a:xfrm>
          <a:prstGeom prst="rect">
            <a:avLst/>
          </a:prstGeom>
        </p:spPr>
        <p:txBody>
          <a:bodyPr wrap="square">
            <a:spAutoFit/>
          </a:bodyPr>
          <a:lstStyle/>
          <a:p>
            <a:r>
              <a:rPr lang="es-DO" b="1" dirty="0" smtClean="0"/>
              <a:t>                                                            </a:t>
            </a:r>
            <a:r>
              <a:rPr lang="es-DO" sz="3600" b="1" dirty="0" smtClean="0"/>
              <a:t>La Trinitaria</a:t>
            </a:r>
          </a:p>
          <a:p>
            <a:r>
              <a:rPr lang="es-DO" dirty="0" smtClean="0"/>
              <a:t>El </a:t>
            </a:r>
            <a:r>
              <a:rPr lang="es-DO" dirty="0"/>
              <a:t>16 de julio de 1838 Duarte fundó una </a:t>
            </a:r>
            <a:r>
              <a:rPr lang="es-DO" dirty="0">
                <a:hlinkClick r:id="rId3" tooltip="Sociedad secreta"/>
              </a:rPr>
              <a:t>sociedad secreta</a:t>
            </a:r>
            <a:r>
              <a:rPr lang="es-DO" dirty="0"/>
              <a:t> a la cual llamó </a:t>
            </a:r>
            <a:r>
              <a:rPr lang="es-DO" dirty="0">
                <a:hlinkClick r:id="rId4" tooltip="La Trinitaria"/>
              </a:rPr>
              <a:t>La Trinitaria</a:t>
            </a:r>
            <a:r>
              <a:rPr lang="es-DO" dirty="0"/>
              <a:t>, que ayudó a socavar la ocupación haitiana. Algunos de sus primeros miembros incluyeron: </a:t>
            </a:r>
            <a:r>
              <a:rPr lang="es-DO" i="1" dirty="0"/>
              <a:t>Juan Isidro Pérez</a:t>
            </a:r>
            <a:r>
              <a:rPr lang="es-DO" dirty="0"/>
              <a:t>, </a:t>
            </a:r>
            <a:r>
              <a:rPr lang="es-DO" i="1" dirty="0"/>
              <a:t>Pedro Alejandro Pina</a:t>
            </a:r>
            <a:r>
              <a:rPr lang="es-DO" dirty="0"/>
              <a:t>, </a:t>
            </a:r>
            <a:r>
              <a:rPr lang="es-DO" dirty="0">
                <a:hlinkClick r:id="rId5" tooltip="Jacinto de la Concha"/>
              </a:rPr>
              <a:t>Jacinto de la Concha</a:t>
            </a:r>
            <a:r>
              <a:rPr lang="es-DO" dirty="0"/>
              <a:t>, </a:t>
            </a:r>
            <a:r>
              <a:rPr lang="es-DO" i="1" dirty="0"/>
              <a:t>Félix María Ruiz</a:t>
            </a:r>
            <a:r>
              <a:rPr lang="es-DO" dirty="0"/>
              <a:t>, </a:t>
            </a:r>
            <a:r>
              <a:rPr lang="es-DO" i="1" dirty="0"/>
              <a:t>José María Serra</a:t>
            </a:r>
            <a:r>
              <a:rPr lang="es-DO" dirty="0"/>
              <a:t>, </a:t>
            </a:r>
            <a:r>
              <a:rPr lang="es-DO" i="1" dirty="0"/>
              <a:t>Benito González</a:t>
            </a:r>
            <a:r>
              <a:rPr lang="es-DO" dirty="0"/>
              <a:t>, </a:t>
            </a:r>
            <a:r>
              <a:rPr lang="es-DO" i="1" dirty="0"/>
              <a:t>Felipe </a:t>
            </a:r>
            <a:r>
              <a:rPr lang="es-DO" i="1" dirty="0" err="1"/>
              <a:t>Alfáu</a:t>
            </a:r>
            <a:r>
              <a:rPr lang="es-DO" dirty="0"/>
              <a:t> y </a:t>
            </a:r>
            <a:r>
              <a:rPr lang="es-DO" i="1" dirty="0"/>
              <a:t>Juan Nepomuceno Ravelo</a:t>
            </a:r>
            <a:r>
              <a:rPr lang="es-DO" dirty="0"/>
              <a:t>.</a:t>
            </a:r>
          </a:p>
          <a:p>
            <a:r>
              <a:rPr lang="es-DO" dirty="0"/>
              <a:t>Los trinitarios hacían su trabajo político a partir de una estructura celular clandestina. Los iniciados hacían el juramento de luchar por la independencia de la República Dominicana bajo el lema </a:t>
            </a:r>
            <a:r>
              <a:rPr lang="es-DO" i="1" dirty="0"/>
              <a:t>"Dios, Patria y Libertad"</a:t>
            </a:r>
            <a:r>
              <a:rPr lang="es-DO" dirty="0"/>
              <a:t>. En 1840 para sus actividades públicas constituyeron otras dos sociedades más: </a:t>
            </a:r>
            <a:r>
              <a:rPr lang="es-DO" dirty="0">
                <a:hlinkClick r:id="rId6" tooltip="La Filantrópica"/>
              </a:rPr>
              <a:t>La Filantrópica</a:t>
            </a:r>
            <a:r>
              <a:rPr lang="es-DO" dirty="0"/>
              <a:t> y </a:t>
            </a:r>
            <a:r>
              <a:rPr lang="es-DO" dirty="0">
                <a:hlinkClick r:id="rId7" tooltip="La Dramática"/>
              </a:rPr>
              <a:t>La Dramática</a:t>
            </a:r>
            <a:r>
              <a:rPr lang="es-DO" dirty="0"/>
              <a:t>, que llevaban por lema "Paz, unión y amistad", tenían una presencia más pública, tratando de difundir las ideas velada de liberación a través de escenarios teatrales. Entre las obras que se llegaron a representar están: "</a:t>
            </a:r>
            <a:r>
              <a:rPr lang="es-DO" i="1" dirty="0"/>
              <a:t>Roma Libre</a:t>
            </a:r>
            <a:r>
              <a:rPr lang="es-DO" dirty="0"/>
              <a:t>" del dramaturgo italiano </a:t>
            </a:r>
            <a:r>
              <a:rPr lang="es-DO" dirty="0">
                <a:hlinkClick r:id="rId8" tooltip="Vittorio Alfieri"/>
              </a:rPr>
              <a:t>Vittorio </a:t>
            </a:r>
            <a:r>
              <a:rPr lang="es-DO" dirty="0" err="1">
                <a:hlinkClick r:id="rId8" tooltip="Vittorio Alfieri"/>
              </a:rPr>
              <a:t>Alfieri</a:t>
            </a:r>
            <a:r>
              <a:rPr lang="es-DO" dirty="0"/>
              <a:t>, "</a:t>
            </a:r>
            <a:r>
              <a:rPr lang="es-DO" i="1" dirty="0"/>
              <a:t>La viuda de Padilla</a:t>
            </a:r>
            <a:r>
              <a:rPr lang="es-DO" dirty="0"/>
              <a:t>" de </a:t>
            </a:r>
            <a:r>
              <a:rPr lang="es-DO" dirty="0">
                <a:hlinkClick r:id="rId9" tooltip="Francisco Martínez de la Rosa"/>
              </a:rPr>
              <a:t>Francisco Martínez de la Rosa</a:t>
            </a:r>
            <a:r>
              <a:rPr lang="es-DO" dirty="0"/>
              <a:t>, "</a:t>
            </a:r>
            <a:r>
              <a:rPr lang="es-DO" i="1" dirty="0"/>
              <a:t>Un día del año 23 en Cádiz</a:t>
            </a:r>
            <a:r>
              <a:rPr lang="es-DO" dirty="0"/>
              <a:t>" de </a:t>
            </a:r>
            <a:r>
              <a:rPr lang="es-DO" dirty="0">
                <a:hlinkClick r:id="rId10" tooltip="Eugenio de Ochoa"/>
              </a:rPr>
              <a:t>Eugenio de Ochoa</a:t>
            </a:r>
            <a:r>
              <a:rPr lang="es-DO" dirty="0"/>
              <a:t>, entre otras. Todo esto, junto con la ayuda de muchos que querían librarse de los haitianos que gobernaban sobre los dominicanos condujo a la proclamación de la independencia el 27 de febrero 1844</a:t>
            </a:r>
            <a:r>
              <a:rPr lang="es-DO" dirty="0" smtClean="0"/>
              <a:t>. </a:t>
            </a:r>
          </a:p>
          <a:p>
            <a:r>
              <a:rPr lang="es-DO" dirty="0"/>
              <a:t>Duarte y algunos de sus compañeros también ingresaron en las compañías dominicanas del ejército haitiano para adquirir conocimientos militares.</a:t>
            </a:r>
          </a:p>
          <a:p>
            <a:r>
              <a:rPr lang="es-DO" dirty="0"/>
              <a:t>Para ese momento el régimen impuesto por </a:t>
            </a:r>
            <a:r>
              <a:rPr lang="es-DO" i="1" dirty="0" err="1"/>
              <a:t>Boyer</a:t>
            </a:r>
            <a:r>
              <a:rPr lang="es-DO" dirty="0"/>
              <a:t> se había transformado de un gobierno liberal y progresista a una dictadura con graves problemas económicos y resistencia interna en su territorio original. Duarte se une al movimiento revolucionario haitiano denominado </a:t>
            </a:r>
            <a:r>
              <a:rPr lang="es-DO" dirty="0">
                <a:hlinkClick r:id="rId11" tooltip="La Reforma (movimiento) (aún no redactado)"/>
              </a:rPr>
              <a:t>La Reforma</a:t>
            </a:r>
            <a:r>
              <a:rPr lang="es-DO" dirty="0"/>
              <a:t> que derrocó a </a:t>
            </a:r>
            <a:r>
              <a:rPr lang="es-DO" i="1" dirty="0" err="1"/>
              <a:t>Boyer</a:t>
            </a:r>
            <a:r>
              <a:rPr lang="es-DO" dirty="0"/>
              <a:t> en febrero de 1843, colocando a </a:t>
            </a:r>
            <a:r>
              <a:rPr lang="es-DO" i="1" dirty="0"/>
              <a:t>Charles </a:t>
            </a:r>
            <a:r>
              <a:rPr lang="es-DO" i="1" dirty="0" err="1"/>
              <a:t>Hérard</a:t>
            </a:r>
            <a:r>
              <a:rPr lang="es-DO" dirty="0"/>
              <a:t> en la presidencia de </a:t>
            </a:r>
            <a:r>
              <a:rPr lang="es-DO" i="1" dirty="0"/>
              <a:t>Haití</a:t>
            </a:r>
            <a:r>
              <a:rPr lang="es-DO" dirty="0"/>
              <a:t>.</a:t>
            </a:r>
          </a:p>
          <a:p>
            <a:endParaRPr lang="es-DO" dirty="0"/>
          </a:p>
        </p:txBody>
      </p:sp>
    </p:spTree>
  </p:cSld>
  <p:clrMapOvr>
    <a:masterClrMapping/>
  </p:clrMapOvr>
  <p:transition advClick="0" advTm="120000">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ng.jpg"/>
          <p:cNvPicPr>
            <a:picLocks noChangeAspect="1"/>
          </p:cNvPicPr>
          <p:nvPr/>
        </p:nvPicPr>
        <p:blipFill>
          <a:blip r:embed="rId2"/>
          <a:stretch>
            <a:fillRect/>
          </a:stretch>
        </p:blipFill>
        <p:spPr>
          <a:xfrm>
            <a:off x="-5892" y="0"/>
            <a:ext cx="9155783" cy="6858000"/>
          </a:xfrm>
          <a:prstGeom prst="rect">
            <a:avLst/>
          </a:prstGeom>
        </p:spPr>
      </p:pic>
      <p:sp>
        <p:nvSpPr>
          <p:cNvPr id="3" name="2 Rectángulo"/>
          <p:cNvSpPr/>
          <p:nvPr/>
        </p:nvSpPr>
        <p:spPr>
          <a:xfrm>
            <a:off x="0" y="0"/>
            <a:ext cx="9144000" cy="7602081"/>
          </a:xfrm>
          <a:prstGeom prst="rect">
            <a:avLst/>
          </a:prstGeom>
        </p:spPr>
        <p:txBody>
          <a:bodyPr wrap="square">
            <a:spAutoFit/>
          </a:bodyPr>
          <a:lstStyle/>
          <a:p>
            <a:r>
              <a:rPr lang="es-DO" dirty="0" smtClean="0"/>
              <a:t>                 </a:t>
            </a:r>
            <a:r>
              <a:rPr lang="es-DO" sz="2800" b="1" dirty="0" smtClean="0"/>
              <a:t>Primer Exilio y Declaración de la Independencia  </a:t>
            </a:r>
          </a:p>
          <a:p>
            <a:r>
              <a:rPr lang="es-DO" dirty="0" smtClean="0"/>
              <a:t>En </a:t>
            </a:r>
            <a:r>
              <a:rPr lang="es-DO" dirty="0"/>
              <a:t>1843, en pleno preparativo para organizar el movimiento de independencia, </a:t>
            </a:r>
            <a:r>
              <a:rPr lang="es-DO" i="1" dirty="0"/>
              <a:t>Duarte</a:t>
            </a:r>
            <a:r>
              <a:rPr lang="es-DO" dirty="0"/>
              <a:t> tiene que abandonar el país de manera clandestina </a:t>
            </a:r>
            <a:r>
              <a:rPr lang="es-DO" dirty="0" smtClean="0"/>
              <a:t>hacia Curazao, </a:t>
            </a:r>
            <a:r>
              <a:rPr lang="es-DO" dirty="0"/>
              <a:t>donde le sorprende la noticia de la muerte de su padre el 25 de noviembre de ese año. Entonces, Duarte le indica a su madre vender el negocio familiar para financiar la revolución independentista.</a:t>
            </a:r>
          </a:p>
          <a:p>
            <a:r>
              <a:rPr lang="es-DO" dirty="0"/>
              <a:t>En su ausencia, </a:t>
            </a:r>
            <a:r>
              <a:rPr lang="es-DO" i="1" dirty="0"/>
              <a:t>Sánchez</a:t>
            </a:r>
            <a:r>
              <a:rPr lang="es-DO" dirty="0"/>
              <a:t> tuvo que tomar las riendas del movimiento y realiza una alianza con el sector separatista conservador encabezado </a:t>
            </a:r>
            <a:r>
              <a:rPr lang="es-DO" dirty="0" smtClean="0"/>
              <a:t>por Tomás</a:t>
            </a:r>
            <a:r>
              <a:rPr lang="es-DO" dirty="0" smtClean="0">
                <a:hlinkClick r:id="rId3" tooltip="Tomás Bobadilla y Briones"/>
              </a:rPr>
              <a:t> </a:t>
            </a:r>
            <a:r>
              <a:rPr lang="es-DO" dirty="0">
                <a:hlinkClick r:id="rId3" tooltip="Tomás Bobadilla y Briones"/>
              </a:rPr>
              <a:t>Bobadilla y Briones</a:t>
            </a:r>
            <a:r>
              <a:rPr lang="es-DO" dirty="0"/>
              <a:t> y </a:t>
            </a:r>
            <a:r>
              <a:rPr lang="es-DO" dirty="0">
                <a:hlinkClick r:id="rId4" tooltip="Buenaventura Báez"/>
              </a:rPr>
              <a:t>Buenaventura Báez</a:t>
            </a:r>
            <a:r>
              <a:rPr lang="es-DO" dirty="0"/>
              <a:t>, surgiendo el </a:t>
            </a:r>
            <a:r>
              <a:rPr lang="es-DO" dirty="0">
                <a:hlinkClick r:id="rId5" tooltip="Manifiesto del 16 de enero de 1844 (aún no redactado)"/>
              </a:rPr>
              <a:t>Manifiesto del 16 de enero de 1844</a:t>
            </a:r>
            <a:r>
              <a:rPr lang="es-DO" dirty="0"/>
              <a:t>, que culminó con la declaración de la independencia el 27 de febrero de ese mismo </a:t>
            </a:r>
            <a:r>
              <a:rPr lang="es-DO" dirty="0" smtClean="0"/>
              <a:t>año</a:t>
            </a:r>
            <a:r>
              <a:rPr lang="es-DO" dirty="0"/>
              <a:t> </a:t>
            </a:r>
            <a:endParaRPr lang="es-DO" dirty="0" smtClean="0"/>
          </a:p>
          <a:p>
            <a:endParaRPr lang="es-DO" dirty="0"/>
          </a:p>
          <a:p>
            <a:r>
              <a:rPr lang="es-DO" dirty="0" smtClean="0"/>
              <a:t>                           </a:t>
            </a:r>
            <a:r>
              <a:rPr lang="es-DO" sz="2800" b="1" dirty="0" err="1" smtClean="0"/>
              <a:t>Regreso:Primera</a:t>
            </a:r>
            <a:r>
              <a:rPr lang="es-DO" sz="2800" b="1" dirty="0" smtClean="0"/>
              <a:t> constitución Dominicana</a:t>
            </a:r>
          </a:p>
          <a:p>
            <a:r>
              <a:rPr lang="es-DO" dirty="0" smtClean="0"/>
              <a:t>Juan </a:t>
            </a:r>
            <a:r>
              <a:rPr lang="es-DO" dirty="0"/>
              <a:t>Pablo Duarte regresó a Santo Domingo días después de declarada la </a:t>
            </a:r>
            <a:r>
              <a:rPr lang="es-DO" dirty="0" smtClean="0"/>
              <a:t>independencia </a:t>
            </a:r>
            <a:r>
              <a:rPr lang="es-DO" dirty="0"/>
              <a:t>del país el 15 de marzo de 1844, cargado de las armas que había comprado en </a:t>
            </a:r>
            <a:r>
              <a:rPr lang="es-DO" i="1" dirty="0"/>
              <a:t>Curazao</a:t>
            </a:r>
            <a:r>
              <a:rPr lang="es-DO" dirty="0"/>
              <a:t> con el dinero de su propia familia, siendo recibido apoteósicamente como </a:t>
            </a:r>
            <a:r>
              <a:rPr lang="es-DO" i="1" dirty="0"/>
              <a:t>Padre de la Patria</a:t>
            </a:r>
            <a:r>
              <a:rPr lang="es-DO" dirty="0"/>
              <a:t> y designándosele como general del ejército y vocal de la </a:t>
            </a:r>
            <a:r>
              <a:rPr lang="es-DO" dirty="0">
                <a:hlinkClick r:id="rId6" tooltip="Junta Central Gubernativa"/>
              </a:rPr>
              <a:t>Junta Central</a:t>
            </a:r>
            <a:r>
              <a:rPr lang="es-DO" dirty="0"/>
              <a:t> que gobernaba la naciente república. Duarte fue apoyado por muchos como candidato a la presidencia de la recién nacida República. </a:t>
            </a:r>
            <a:r>
              <a:rPr lang="es-DO" i="1" dirty="0"/>
              <a:t>Mella</a:t>
            </a:r>
            <a:r>
              <a:rPr lang="es-DO" dirty="0"/>
              <a:t> lo declara presidente, pero </a:t>
            </a:r>
            <a:r>
              <a:rPr lang="es-DO" i="1" dirty="0"/>
              <a:t>Duarte</a:t>
            </a:r>
            <a:r>
              <a:rPr lang="es-DO" dirty="0"/>
              <a:t> no renuncia a los principios de democracia y equidad diciendo que sólo aceptaría si votaran por él la mayoría del pueblo dominicano.</a:t>
            </a:r>
          </a:p>
          <a:p>
            <a:r>
              <a:rPr lang="es-DO" i="1" dirty="0"/>
              <a:t>Duarte</a:t>
            </a:r>
            <a:r>
              <a:rPr lang="es-DO" dirty="0"/>
              <a:t> tenía un definido concepto de la nación dominicana y de sus integrantes. En esa época redactó un proyecto de </a:t>
            </a:r>
            <a:r>
              <a:rPr lang="es-DO" dirty="0">
                <a:hlinkClick r:id="rId7" tooltip="Constitución de la República Dominicana"/>
              </a:rPr>
              <a:t>constitución</a:t>
            </a:r>
            <a:r>
              <a:rPr lang="es-DO" dirty="0"/>
              <a:t> que dice con claridad que la bandera dominicana puede cobijar a todas las razas, sin excluir ni dar predominio a ninguna. Su concepción de la República era la de un patriota republicano, </a:t>
            </a:r>
            <a:r>
              <a:rPr lang="es-DO" dirty="0">
                <a:hlinkClick r:id="rId8" tooltip="Anticolonialista"/>
              </a:rPr>
              <a:t>anticolonialista</a:t>
            </a:r>
            <a:r>
              <a:rPr lang="es-DO" dirty="0"/>
              <a:t>, liberal y </a:t>
            </a:r>
            <a:r>
              <a:rPr lang="es-DO" dirty="0">
                <a:hlinkClick r:id="rId9" tooltip="Progresista"/>
              </a:rPr>
              <a:t>progresista</a:t>
            </a:r>
            <a:r>
              <a:rPr lang="es-DO" dirty="0"/>
              <a:t>.</a:t>
            </a:r>
          </a:p>
          <a:p>
            <a:endParaRPr lang="es-DO" dirty="0" smtClean="0"/>
          </a:p>
          <a:p>
            <a:endParaRPr lang="es-DO" dirty="0"/>
          </a:p>
          <a:p>
            <a:endParaRPr lang="es-DO" dirty="0" smtClean="0"/>
          </a:p>
          <a:p>
            <a:endParaRPr lang="es-DO" dirty="0"/>
          </a:p>
        </p:txBody>
      </p:sp>
    </p:spTree>
  </p:cSld>
  <p:clrMapOvr>
    <a:masterClrMapping/>
  </p:clrMapOvr>
  <p:transition advClick="0" advTm="120000">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ng.jpg"/>
          <p:cNvPicPr>
            <a:picLocks noChangeAspect="1"/>
          </p:cNvPicPr>
          <p:nvPr/>
        </p:nvPicPr>
        <p:blipFill>
          <a:blip r:embed="rId2"/>
          <a:stretch>
            <a:fillRect/>
          </a:stretch>
        </p:blipFill>
        <p:spPr>
          <a:xfrm>
            <a:off x="-11783" y="0"/>
            <a:ext cx="9155783" cy="6858000"/>
          </a:xfrm>
          <a:prstGeom prst="rect">
            <a:avLst/>
          </a:prstGeom>
        </p:spPr>
      </p:pic>
      <p:sp>
        <p:nvSpPr>
          <p:cNvPr id="3" name="2 Rectángulo"/>
          <p:cNvSpPr/>
          <p:nvPr/>
        </p:nvSpPr>
        <p:spPr>
          <a:xfrm>
            <a:off x="0" y="0"/>
            <a:ext cx="9144000" cy="7448193"/>
          </a:xfrm>
          <a:prstGeom prst="rect">
            <a:avLst/>
          </a:prstGeom>
        </p:spPr>
        <p:txBody>
          <a:bodyPr wrap="square">
            <a:spAutoFit/>
          </a:bodyPr>
          <a:lstStyle/>
          <a:p>
            <a:r>
              <a:rPr lang="es-DO" sz="2800" b="1" dirty="0" smtClean="0"/>
              <a:t>                     Diferencias con </a:t>
            </a:r>
            <a:r>
              <a:rPr lang="es-DO" sz="2800" b="1" dirty="0" err="1" smtClean="0"/>
              <a:t>Santana:Segundo</a:t>
            </a:r>
            <a:r>
              <a:rPr lang="es-DO" sz="2800" b="1" dirty="0" smtClean="0"/>
              <a:t> Exilio</a:t>
            </a:r>
          </a:p>
          <a:p>
            <a:r>
              <a:rPr lang="es-DO" dirty="0" smtClean="0"/>
              <a:t>Enviado </a:t>
            </a:r>
            <a:r>
              <a:rPr lang="es-DO" dirty="0"/>
              <a:t>a combatir al ejército haitiano, entra en contradicciones con </a:t>
            </a:r>
            <a:r>
              <a:rPr lang="es-DO" i="1" dirty="0"/>
              <a:t>Pedro Santana</a:t>
            </a:r>
            <a:r>
              <a:rPr lang="es-DO" dirty="0"/>
              <a:t>, quien era jefe del ejército en el Sur del país y uno de los principales </a:t>
            </a:r>
            <a:r>
              <a:rPr lang="es-DO" dirty="0">
                <a:hlinkClick r:id="rId3" tooltip="Caudillos"/>
              </a:rPr>
              <a:t>caudillos</a:t>
            </a:r>
            <a:r>
              <a:rPr lang="es-DO" dirty="0"/>
              <a:t> del sector conservador, de tendencias colonialistas y anexionistas.</a:t>
            </a:r>
          </a:p>
          <a:p>
            <a:r>
              <a:rPr lang="es-DO" dirty="0"/>
              <a:t>Como dicho sector se había adueñado del poder y tenía mayoría en la recién creada </a:t>
            </a:r>
            <a:r>
              <a:rPr lang="es-DO" i="1" dirty="0"/>
              <a:t>Junta Central Gubernativa</a:t>
            </a:r>
            <a:r>
              <a:rPr lang="es-DO" dirty="0"/>
              <a:t> para imponer la conversión del país en un protectorado francés, Duarte encabezó junto a </a:t>
            </a:r>
            <a:r>
              <a:rPr lang="es-DO" i="1" dirty="0"/>
              <a:t>Sánchez</a:t>
            </a:r>
            <a:r>
              <a:rPr lang="es-DO" dirty="0"/>
              <a:t> un </a:t>
            </a:r>
            <a:r>
              <a:rPr lang="es-DO" dirty="0">
                <a:hlinkClick r:id="rId4" tooltip="Golpe de estado"/>
              </a:rPr>
              <a:t>golpe de estado</a:t>
            </a:r>
            <a:r>
              <a:rPr lang="es-DO" dirty="0"/>
              <a:t> que destituyó a </a:t>
            </a:r>
            <a:r>
              <a:rPr lang="es-DO" i="1" dirty="0"/>
              <a:t>Bobadilla y Briones</a:t>
            </a:r>
            <a:r>
              <a:rPr lang="es-DO" dirty="0"/>
              <a:t> y sustituyó los miembros conservadores de la </a:t>
            </a:r>
            <a:r>
              <a:rPr lang="es-DO" i="1" dirty="0"/>
              <a:t>Junta Central</a:t>
            </a:r>
            <a:r>
              <a:rPr lang="es-DO" dirty="0"/>
              <a:t> por otros liberales.</a:t>
            </a:r>
          </a:p>
          <a:p>
            <a:r>
              <a:rPr lang="es-DO" dirty="0"/>
              <a:t>Esta nueva </a:t>
            </a:r>
            <a:r>
              <a:rPr lang="es-DO" i="1" dirty="0"/>
              <a:t>Junta</a:t>
            </a:r>
            <a:r>
              <a:rPr lang="es-DO" dirty="0"/>
              <a:t>, encabezada por </a:t>
            </a:r>
            <a:r>
              <a:rPr lang="es-DO" i="1" dirty="0"/>
              <a:t>Sánchez</a:t>
            </a:r>
            <a:r>
              <a:rPr lang="es-DO" dirty="0"/>
              <a:t>, envió a </a:t>
            </a:r>
            <a:r>
              <a:rPr lang="es-DO" i="1" dirty="0"/>
              <a:t>Duarte</a:t>
            </a:r>
            <a:r>
              <a:rPr lang="es-DO" dirty="0"/>
              <a:t> y a </a:t>
            </a:r>
            <a:r>
              <a:rPr lang="es-DO" i="1" dirty="0"/>
              <a:t>Mella</a:t>
            </a:r>
            <a:r>
              <a:rPr lang="es-DO" dirty="0"/>
              <a:t> a la </a:t>
            </a:r>
            <a:r>
              <a:rPr lang="es-DO" dirty="0">
                <a:hlinkClick r:id="rId5" tooltip="Cibao"/>
              </a:rPr>
              <a:t>región norte</a:t>
            </a:r>
            <a:r>
              <a:rPr lang="es-DO" dirty="0"/>
              <a:t> a conseguir apoyo. El ejército del norte proclamó a </a:t>
            </a:r>
            <a:r>
              <a:rPr lang="es-DO" i="1" dirty="0"/>
              <a:t>Duarte</a:t>
            </a:r>
            <a:r>
              <a:rPr lang="es-DO" dirty="0"/>
              <a:t> como presidente, pero Santana protestó y apoyándose en el ejército del sur, entró a </a:t>
            </a:r>
            <a:r>
              <a:rPr lang="es-DO" i="1" dirty="0"/>
              <a:t>Santo Domingo</a:t>
            </a:r>
            <a:r>
              <a:rPr lang="es-DO" dirty="0"/>
              <a:t> y disolvió la </a:t>
            </a:r>
            <a:r>
              <a:rPr lang="es-DO" i="1" dirty="0"/>
              <a:t>Junta</a:t>
            </a:r>
            <a:r>
              <a:rPr lang="es-DO" dirty="0"/>
              <a:t> que presidía </a:t>
            </a:r>
            <a:r>
              <a:rPr lang="es-DO" i="1" dirty="0"/>
              <a:t>Sánchez</a:t>
            </a:r>
            <a:r>
              <a:rPr lang="es-DO" dirty="0"/>
              <a:t>, creando otra.</a:t>
            </a:r>
          </a:p>
          <a:p>
            <a:r>
              <a:rPr lang="es-DO" i="1" dirty="0"/>
              <a:t>Santana</a:t>
            </a:r>
            <a:r>
              <a:rPr lang="es-DO" dirty="0"/>
              <a:t> dispuso el apresamiento de </a:t>
            </a:r>
            <a:r>
              <a:rPr lang="es-DO" i="1" dirty="0"/>
              <a:t>Duarte</a:t>
            </a:r>
            <a:r>
              <a:rPr lang="es-DO" dirty="0"/>
              <a:t>, quien se dejó apresar rehusando apelar al ejército del norte para evitar una </a:t>
            </a:r>
            <a:r>
              <a:rPr lang="es-DO" dirty="0">
                <a:hlinkClick r:id="rId6" tooltip="Guerra civil"/>
              </a:rPr>
              <a:t>guerra civil</a:t>
            </a:r>
            <a:r>
              <a:rPr lang="es-DO" dirty="0"/>
              <a:t> que pudiera ser aprovechada por los haitianos. Santana declaró a </a:t>
            </a:r>
            <a:r>
              <a:rPr lang="es-DO" i="1" dirty="0"/>
              <a:t>Duarte, Sánchez, Mella</a:t>
            </a:r>
            <a:r>
              <a:rPr lang="es-DO" dirty="0"/>
              <a:t> y otros liberales </a:t>
            </a:r>
            <a:r>
              <a:rPr lang="es-DO" i="1" dirty="0"/>
              <a:t>"traidores a la Patria"</a:t>
            </a:r>
            <a:r>
              <a:rPr lang="es-DO" dirty="0"/>
              <a:t> </a:t>
            </a:r>
            <a:r>
              <a:rPr lang="es-DO" dirty="0" err="1"/>
              <a:t>enviandolos</a:t>
            </a:r>
            <a:r>
              <a:rPr lang="es-DO" dirty="0"/>
              <a:t> al exilio permanentemente</a:t>
            </a:r>
            <a:r>
              <a:rPr lang="es-DO" dirty="0" smtClean="0"/>
              <a:t>. </a:t>
            </a:r>
          </a:p>
          <a:p>
            <a:endParaRPr lang="es-DO" dirty="0"/>
          </a:p>
          <a:p>
            <a:r>
              <a:rPr lang="es-DO" dirty="0"/>
              <a:t>Tras una breve estancia de Duarte en </a:t>
            </a:r>
            <a:r>
              <a:rPr lang="es-DO" dirty="0">
                <a:hlinkClick r:id="rId7" tooltip="Hamburgo"/>
              </a:rPr>
              <a:t>Hamburgo</a:t>
            </a:r>
            <a:r>
              <a:rPr lang="es-DO" dirty="0"/>
              <a:t>, se trasladó a </a:t>
            </a:r>
            <a:r>
              <a:rPr lang="es-DO" dirty="0">
                <a:hlinkClick r:id="rId8" tooltip="La Guaira"/>
              </a:rPr>
              <a:t>La Guaira</a:t>
            </a:r>
            <a:r>
              <a:rPr lang="es-DO" dirty="0"/>
              <a:t>, donde su familia completa, ahora sumida en la miseria, también había sido desterrada por </a:t>
            </a:r>
            <a:r>
              <a:rPr lang="es-DO" i="1" dirty="0"/>
              <a:t>Santana</a:t>
            </a:r>
            <a:r>
              <a:rPr lang="es-DO" dirty="0"/>
              <a:t>.</a:t>
            </a:r>
          </a:p>
          <a:p>
            <a:r>
              <a:rPr lang="es-DO" dirty="0"/>
              <a:t>En febrero de 1845, estando en </a:t>
            </a:r>
            <a:r>
              <a:rPr lang="es-DO" i="1" dirty="0"/>
              <a:t>Caracas</a:t>
            </a:r>
            <a:r>
              <a:rPr lang="es-DO" dirty="0"/>
              <a:t>, recibe la noticia del </a:t>
            </a:r>
            <a:r>
              <a:rPr lang="es-DO" dirty="0" err="1"/>
              <a:t>fusilamineto</a:t>
            </a:r>
            <a:r>
              <a:rPr lang="es-DO" dirty="0"/>
              <a:t> de </a:t>
            </a:r>
            <a:r>
              <a:rPr lang="es-DO" dirty="0">
                <a:hlinkClick r:id="rId9" tooltip="María Trinidad Sánchez"/>
              </a:rPr>
              <a:t>María Trinidad Sánchez</a:t>
            </a:r>
            <a:r>
              <a:rPr lang="es-DO" dirty="0"/>
              <a:t>. Asumiéndose culpable de esta muerte, y rechazando la idea de alentar una guerra civil, Duarte desaparece de la vida pública, internándose en la selva venezolana. Después de escribir su libro "</a:t>
            </a:r>
            <a:r>
              <a:rPr lang="es-DO" i="1" dirty="0"/>
              <a:t>La Cartera Del Proscripto</a:t>
            </a:r>
            <a:r>
              <a:rPr lang="es-DO" dirty="0"/>
              <a:t>" se </a:t>
            </a:r>
            <a:r>
              <a:rPr lang="es-DO" dirty="0" err="1"/>
              <a:t>radicá</a:t>
            </a:r>
            <a:r>
              <a:rPr lang="es-DO" dirty="0"/>
              <a:t> en la ciudad de </a:t>
            </a:r>
            <a:r>
              <a:rPr lang="es-DO" dirty="0">
                <a:hlinkClick r:id="rId10" tooltip="Angostura"/>
              </a:rPr>
              <a:t>Angostura</a:t>
            </a:r>
            <a:r>
              <a:rPr lang="es-DO" dirty="0"/>
              <a:t>, donde pierde todo contacto con amigos y familiares durante casi veinte años.</a:t>
            </a:r>
          </a:p>
          <a:p>
            <a:endParaRPr lang="es-DO" dirty="0"/>
          </a:p>
          <a:p>
            <a:endParaRPr lang="es-DO" dirty="0"/>
          </a:p>
        </p:txBody>
      </p:sp>
    </p:spTree>
  </p:cSld>
  <p:clrMapOvr>
    <a:masterClrMapping/>
  </p:clrMapOvr>
  <p:transition advClick="0" advTm="120000">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ng.jpg"/>
          <p:cNvPicPr>
            <a:picLocks noChangeAspect="1"/>
          </p:cNvPicPr>
          <p:nvPr/>
        </p:nvPicPr>
        <p:blipFill>
          <a:blip r:embed="rId2"/>
          <a:stretch>
            <a:fillRect/>
          </a:stretch>
        </p:blipFill>
        <p:spPr>
          <a:xfrm>
            <a:off x="-5892" y="24"/>
            <a:ext cx="9155783" cy="6858000"/>
          </a:xfrm>
          <a:prstGeom prst="rect">
            <a:avLst/>
          </a:prstGeom>
        </p:spPr>
      </p:pic>
      <p:sp>
        <p:nvSpPr>
          <p:cNvPr id="3" name="2 Rectángulo"/>
          <p:cNvSpPr/>
          <p:nvPr/>
        </p:nvSpPr>
        <p:spPr>
          <a:xfrm>
            <a:off x="0" y="-357214"/>
            <a:ext cx="9144000" cy="7386638"/>
          </a:xfrm>
          <a:prstGeom prst="rect">
            <a:avLst/>
          </a:prstGeom>
        </p:spPr>
        <p:txBody>
          <a:bodyPr wrap="square">
            <a:spAutoFit/>
          </a:bodyPr>
          <a:lstStyle/>
          <a:p>
            <a:endParaRPr lang="es-DO" dirty="0" smtClean="0"/>
          </a:p>
          <a:p>
            <a:r>
              <a:rPr lang="es-DO" sz="2400" b="1" dirty="0" err="1" smtClean="0"/>
              <a:t>Cont</a:t>
            </a:r>
            <a:endParaRPr lang="es-DO" sz="2400" b="1" dirty="0" smtClean="0"/>
          </a:p>
          <a:p>
            <a:r>
              <a:rPr lang="es-DO" dirty="0" smtClean="0"/>
              <a:t>Santana</a:t>
            </a:r>
            <a:r>
              <a:rPr lang="es-DO" dirty="0"/>
              <a:t>, en connivencia con el gobernador español de la </a:t>
            </a:r>
            <a:r>
              <a:rPr lang="es-DO" dirty="0">
                <a:hlinkClick r:id="rId3" tooltip="Capitanía General de Cuba"/>
              </a:rPr>
              <a:t>colonia española</a:t>
            </a:r>
            <a:r>
              <a:rPr lang="es-DO" dirty="0"/>
              <a:t> en </a:t>
            </a:r>
            <a:r>
              <a:rPr lang="es-DO" dirty="0">
                <a:hlinkClick r:id="rId4" tooltip="Cuba"/>
              </a:rPr>
              <a:t>Cuba</a:t>
            </a:r>
            <a:r>
              <a:rPr lang="es-DO" dirty="0"/>
              <a:t>, declara disuelta a la </a:t>
            </a:r>
            <a:r>
              <a:rPr lang="es-DO" i="1" dirty="0"/>
              <a:t>República Dominicana</a:t>
            </a:r>
            <a:r>
              <a:rPr lang="es-DO" dirty="0"/>
              <a:t> y proclama la </a:t>
            </a:r>
            <a:r>
              <a:rPr lang="es-DO" dirty="0">
                <a:hlinkClick r:id="rId5" tooltip="Guerra de la Restauración"/>
              </a:rPr>
              <a:t>Anexión a España</a:t>
            </a:r>
            <a:r>
              <a:rPr lang="es-DO" dirty="0"/>
              <a:t> en 1861. En marzo de 1864, Duarte reaparece en </a:t>
            </a:r>
            <a:r>
              <a:rPr lang="es-DO" i="1" dirty="0"/>
              <a:t>Caracas</a:t>
            </a:r>
            <a:r>
              <a:rPr lang="es-DO" dirty="0"/>
              <a:t> para organizar junto a su hermano </a:t>
            </a:r>
            <a:r>
              <a:rPr lang="es-DO" i="1" dirty="0"/>
              <a:t>Vicente Celestino</a:t>
            </a:r>
            <a:r>
              <a:rPr lang="es-DO" dirty="0"/>
              <a:t> una pequeña expedición que desembarca en </a:t>
            </a:r>
            <a:r>
              <a:rPr lang="es-DO" dirty="0" err="1">
                <a:hlinkClick r:id="rId6" tooltip="Montecristi"/>
              </a:rPr>
              <a:t>Montecristi</a:t>
            </a:r>
            <a:r>
              <a:rPr lang="es-DO" dirty="0"/>
              <a:t> para ponerse a las órdenes del gobierno restaurador en armas de </a:t>
            </a:r>
            <a:r>
              <a:rPr lang="es-DO" u="sng" dirty="0">
                <a:hlinkClick r:id="rId7" tooltip="Santiago de los Caballeros"/>
              </a:rPr>
              <a:t>Santiago de los Caballeros</a:t>
            </a:r>
            <a:r>
              <a:rPr lang="es-DO" dirty="0"/>
              <a:t>. Este gobierno decidió nombrarlo su representante en el exterior con la misión de obtener apoyo de </a:t>
            </a:r>
            <a:r>
              <a:rPr lang="es-DO" i="1" dirty="0"/>
              <a:t>Venezuela</a:t>
            </a:r>
            <a:r>
              <a:rPr lang="es-DO" dirty="0"/>
              <a:t> y las demás naciones americanas en la lucha militar contra </a:t>
            </a:r>
            <a:r>
              <a:rPr lang="es-DO" dirty="0">
                <a:hlinkClick r:id="rId8" tooltip="España"/>
              </a:rPr>
              <a:t>España</a:t>
            </a:r>
            <a:r>
              <a:rPr lang="es-DO" dirty="0" smtClean="0"/>
              <a:t>.</a:t>
            </a:r>
          </a:p>
          <a:p>
            <a:endParaRPr lang="es-DO" dirty="0"/>
          </a:p>
          <a:p>
            <a:endParaRPr lang="es-DO" dirty="0" smtClean="0"/>
          </a:p>
          <a:p>
            <a:r>
              <a:rPr lang="es-DO" sz="3200" b="1" dirty="0"/>
              <a:t>Vida personal</a:t>
            </a:r>
          </a:p>
          <a:p>
            <a:r>
              <a:rPr lang="es-DO" dirty="0"/>
              <a:t>La vida personal de Duarte hasta la fecha es tema de discusión. Se sabe que fue un </a:t>
            </a:r>
            <a:r>
              <a:rPr lang="es-DO" dirty="0">
                <a:hlinkClick r:id="rId9" tooltip="Poeta"/>
              </a:rPr>
              <a:t>poeta</a:t>
            </a:r>
            <a:r>
              <a:rPr lang="es-DO" dirty="0"/>
              <a:t> empedernido, recitando </a:t>
            </a:r>
            <a:r>
              <a:rPr lang="es-DO" dirty="0">
                <a:hlinkClick r:id="rId10" tooltip="Verso"/>
              </a:rPr>
              <a:t>versos</a:t>
            </a:r>
            <a:r>
              <a:rPr lang="es-DO" dirty="0"/>
              <a:t> con mucha frecuencia. Además tocaba la </a:t>
            </a:r>
            <a:r>
              <a:rPr lang="es-DO" dirty="0">
                <a:hlinkClick r:id="rId11" tooltip="Guitarra"/>
              </a:rPr>
              <a:t>guitarra</a:t>
            </a:r>
            <a:r>
              <a:rPr lang="es-DO" dirty="0"/>
              <a:t>, el </a:t>
            </a:r>
            <a:r>
              <a:rPr lang="es-DO" dirty="0">
                <a:hlinkClick r:id="rId12" tooltip="Piano"/>
              </a:rPr>
              <a:t>piano</a:t>
            </a:r>
            <a:r>
              <a:rPr lang="es-DO" dirty="0"/>
              <a:t> y </a:t>
            </a:r>
            <a:r>
              <a:rPr lang="es-DO" dirty="0" err="1"/>
              <a:t>la</a:t>
            </a:r>
            <a:r>
              <a:rPr lang="es-DO" dirty="0" err="1">
                <a:hlinkClick r:id="rId13" tooltip="Flauta"/>
              </a:rPr>
              <a:t>flauta</a:t>
            </a:r>
            <a:r>
              <a:rPr lang="es-DO" dirty="0"/>
              <a:t>. Era seguidor del </a:t>
            </a:r>
            <a:r>
              <a:rPr lang="es-DO" dirty="0">
                <a:hlinkClick r:id="rId14" tooltip="Romanticismo"/>
              </a:rPr>
              <a:t>Romanticismo</a:t>
            </a:r>
            <a:endParaRPr lang="es-DO" dirty="0"/>
          </a:p>
          <a:p>
            <a:r>
              <a:rPr lang="es-DO" dirty="0"/>
              <a:t>Durante su adolescencia, mantuvo una relación con </a:t>
            </a:r>
            <a:r>
              <a:rPr lang="es-DO" i="1" dirty="0"/>
              <a:t>María Antonia Bobadilla</a:t>
            </a:r>
            <a:r>
              <a:rPr lang="es-DO" dirty="0"/>
              <a:t>. La relación se llegó a formalizar terminando años después, debido a los constantes viajes de </a:t>
            </a:r>
            <a:r>
              <a:rPr lang="es-DO" i="1" dirty="0"/>
              <a:t>Duarte</a:t>
            </a:r>
            <a:r>
              <a:rPr lang="es-DO" dirty="0"/>
              <a:t>.</a:t>
            </a:r>
          </a:p>
          <a:p>
            <a:r>
              <a:rPr lang="es-DO" dirty="0"/>
              <a:t>Su relación más controversial fue, sin lugar a dudas, la que mantuvo con su prima hermana </a:t>
            </a:r>
            <a:r>
              <a:rPr lang="es-DO" i="1" dirty="0"/>
              <a:t>Vicenta Diez</a:t>
            </a:r>
            <a:r>
              <a:rPr lang="es-DO" dirty="0"/>
              <a:t>, con quien supuestamente tuvo 2 hijas: </a:t>
            </a:r>
            <a:r>
              <a:rPr lang="es-DO" i="1" dirty="0"/>
              <a:t>María del Carmen Sandalia</a:t>
            </a:r>
            <a:r>
              <a:rPr lang="es-DO" dirty="0"/>
              <a:t> y </a:t>
            </a:r>
            <a:r>
              <a:rPr lang="es-DO" i="1" dirty="0" err="1"/>
              <a:t>Sinforosa</a:t>
            </a:r>
            <a:r>
              <a:rPr lang="es-DO" dirty="0"/>
              <a:t>. Varios historiadores e investigadores han debatido sobre la existencia o no de </a:t>
            </a:r>
            <a:r>
              <a:rPr lang="es-DO" i="1" dirty="0"/>
              <a:t>Vicenta Diez</a:t>
            </a:r>
            <a:r>
              <a:rPr lang="es-DO" dirty="0"/>
              <a:t> de quien no se ha encontrado documento alguno que testimonie haya existido, por lo que algunos afirman que </a:t>
            </a:r>
            <a:r>
              <a:rPr lang="es-DO" i="1" dirty="0"/>
              <a:t>Duarte</a:t>
            </a:r>
            <a:r>
              <a:rPr lang="es-DO" dirty="0"/>
              <a:t> no tuvo descendencia.</a:t>
            </a:r>
          </a:p>
          <a:p>
            <a:r>
              <a:rPr lang="es-DO" dirty="0"/>
              <a:t>Las fechas en las que Duarte mantuvo ambas relaciones no se saben, dada la imprecisión con su vida personal y a los últimos años de su vida en el exilio.</a:t>
            </a:r>
          </a:p>
          <a:p>
            <a:endParaRPr lang="es-DO" dirty="0"/>
          </a:p>
        </p:txBody>
      </p:sp>
    </p:spTree>
  </p:cSld>
  <p:clrMapOvr>
    <a:masterClrMapping/>
  </p:clrMapOvr>
  <p:transition advClick="0" advTm="120000">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ng.jpg"/>
          <p:cNvPicPr>
            <a:picLocks noChangeAspect="1"/>
          </p:cNvPicPr>
          <p:nvPr/>
        </p:nvPicPr>
        <p:blipFill>
          <a:blip r:embed="rId2"/>
          <a:stretch>
            <a:fillRect/>
          </a:stretch>
        </p:blipFill>
        <p:spPr>
          <a:xfrm>
            <a:off x="-5892" y="0"/>
            <a:ext cx="9155783" cy="6858000"/>
          </a:xfrm>
          <a:prstGeom prst="rect">
            <a:avLst/>
          </a:prstGeom>
        </p:spPr>
      </p:pic>
      <p:sp>
        <p:nvSpPr>
          <p:cNvPr id="3" name="2 Rectángulo"/>
          <p:cNvSpPr/>
          <p:nvPr/>
        </p:nvSpPr>
        <p:spPr>
          <a:xfrm>
            <a:off x="0" y="0"/>
            <a:ext cx="9286908" cy="6801862"/>
          </a:xfrm>
          <a:prstGeom prst="rect">
            <a:avLst/>
          </a:prstGeom>
        </p:spPr>
        <p:txBody>
          <a:bodyPr wrap="square">
            <a:spAutoFit/>
          </a:bodyPr>
          <a:lstStyle/>
          <a:p>
            <a:r>
              <a:rPr lang="es-DO" sz="4000" b="1" dirty="0" smtClean="0"/>
              <a:t>                           Controversia</a:t>
            </a:r>
            <a:endParaRPr lang="es-DO" sz="4000" b="1" dirty="0"/>
          </a:p>
          <a:p>
            <a:r>
              <a:rPr lang="es-DO" dirty="0"/>
              <a:t>Duarte se encontraba en el exilio en 1844, justo en el momento de proclamar la independencia dominicana, por lo que algunos historiadores sostienen que éste no merece ser incluido como uno de los </a:t>
            </a:r>
            <a:r>
              <a:rPr lang="es-DO" i="1" dirty="0"/>
              <a:t>Padres de la Patria</a:t>
            </a:r>
            <a:r>
              <a:rPr lang="es-DO" dirty="0"/>
              <a:t>. </a:t>
            </a:r>
            <a:r>
              <a:rPr lang="es-DO" baseline="30000" dirty="0">
                <a:hlinkClick r:id="rId3"/>
              </a:rPr>
              <a:t>1</a:t>
            </a:r>
            <a:r>
              <a:rPr lang="es-DO" dirty="0"/>
              <a:t> El catedrático de la </a:t>
            </a:r>
            <a:r>
              <a:rPr lang="es-DO" i="1" dirty="0"/>
              <a:t>Universidad Autónoma de Santo Domingo</a:t>
            </a:r>
            <a:r>
              <a:rPr lang="es-DO" dirty="0"/>
              <a:t> </a:t>
            </a:r>
            <a:r>
              <a:rPr lang="es-DO" b="1" dirty="0"/>
              <a:t>Paulino Ramos</a:t>
            </a:r>
            <a:r>
              <a:rPr lang="es-DO" dirty="0"/>
              <a:t>, quien además es miembro de la </a:t>
            </a:r>
            <a:r>
              <a:rPr lang="es-DO" i="1" dirty="0"/>
              <a:t>Academia Dominicana de la Historia</a:t>
            </a:r>
            <a:r>
              <a:rPr lang="es-DO" dirty="0"/>
              <a:t> desmintió esta teoría diciendo </a:t>
            </a:r>
            <a:r>
              <a:rPr lang="es-DO" i="1" dirty="0"/>
              <a:t>"Si salió del país fue porque se tenía como cierto que, de ser apresado, el movimiento podía fracasar"</a:t>
            </a:r>
            <a:r>
              <a:rPr lang="es-DO" dirty="0"/>
              <a:t>, dando a entender que Duarte utilizó su viaje a </a:t>
            </a:r>
            <a:r>
              <a:rPr lang="es-DO" i="1" dirty="0"/>
              <a:t>Curazao</a:t>
            </a:r>
            <a:r>
              <a:rPr lang="es-DO" dirty="0"/>
              <a:t> en ese momento como estrategia y no por cobardía como se insinuó.</a:t>
            </a:r>
            <a:r>
              <a:rPr lang="es-DO" baseline="30000" dirty="0">
                <a:hlinkClick r:id="rId3"/>
              </a:rPr>
              <a:t>1</a:t>
            </a:r>
            <a:endParaRPr lang="es-DO" dirty="0"/>
          </a:p>
          <a:p>
            <a:r>
              <a:rPr lang="es-DO" dirty="0"/>
              <a:t>En 2007, se lanzó una película en la ciudad de </a:t>
            </a:r>
            <a:r>
              <a:rPr lang="es-DO" i="1" dirty="0"/>
              <a:t>Nueva York</a:t>
            </a:r>
            <a:r>
              <a:rPr lang="es-DO" dirty="0"/>
              <a:t> llamada </a:t>
            </a:r>
            <a:r>
              <a:rPr lang="es-DO" i="1" dirty="0"/>
              <a:t>"Padres del Racismo"</a:t>
            </a:r>
            <a:r>
              <a:rPr lang="es-DO" dirty="0"/>
              <a:t>, calificando a </a:t>
            </a:r>
            <a:r>
              <a:rPr lang="es-DO" i="1" dirty="0"/>
              <a:t>Duarte</a:t>
            </a:r>
            <a:r>
              <a:rPr lang="es-DO" dirty="0"/>
              <a:t> y los trinitarios como </a:t>
            </a:r>
            <a:r>
              <a:rPr lang="es-DO" dirty="0">
                <a:hlinkClick r:id="rId4" tooltip="Racista"/>
              </a:rPr>
              <a:t>racistas</a:t>
            </a:r>
            <a:r>
              <a:rPr lang="es-DO" dirty="0"/>
              <a:t>. </a:t>
            </a:r>
            <a:r>
              <a:rPr lang="es-DO" baseline="30000" dirty="0">
                <a:hlinkClick r:id="rId3"/>
              </a:rPr>
              <a:t>2</a:t>
            </a:r>
            <a:r>
              <a:rPr lang="es-DO" dirty="0"/>
              <a:t> La película fue producida por </a:t>
            </a:r>
            <a:r>
              <a:rPr lang="es-DO" i="1" dirty="0"/>
              <a:t>Taína </a:t>
            </a:r>
            <a:r>
              <a:rPr lang="es-DO" i="1" dirty="0" err="1"/>
              <a:t>Mirabal</a:t>
            </a:r>
            <a:r>
              <a:rPr lang="es-DO" dirty="0"/>
              <a:t>, quien declaró: </a:t>
            </a:r>
            <a:r>
              <a:rPr lang="es-DO" i="1" dirty="0"/>
              <a:t>"Duarte fue un racista, es una verdad que ha sido ocultada por los grupos de poder que quieren mantener el control de los recursos del país (República Dominicana)"</a:t>
            </a:r>
            <a:r>
              <a:rPr lang="es-DO" dirty="0"/>
              <a:t>, </a:t>
            </a:r>
            <a:r>
              <a:rPr lang="es-DO" dirty="0" err="1"/>
              <a:t>Mirabal</a:t>
            </a:r>
            <a:r>
              <a:rPr lang="es-DO" dirty="0"/>
              <a:t> se definió como </a:t>
            </a:r>
            <a:r>
              <a:rPr lang="es-DO" dirty="0" err="1"/>
              <a:t>antiduartiana</a:t>
            </a:r>
            <a:r>
              <a:rPr lang="es-DO" dirty="0"/>
              <a:t> y recalcó que la historia del fundador de la nacionalidad dominicana fue distorsionada. Además acotó que </a:t>
            </a:r>
            <a:r>
              <a:rPr lang="es-DO" i="1" dirty="0"/>
              <a:t>Duarte</a:t>
            </a:r>
            <a:r>
              <a:rPr lang="es-DO" dirty="0"/>
              <a:t> se inspiró en </a:t>
            </a:r>
            <a:r>
              <a:rPr lang="es-DO" dirty="0" err="1"/>
              <a:t>los</a:t>
            </a:r>
            <a:r>
              <a:rPr lang="es-DO" dirty="0" err="1">
                <a:hlinkClick r:id="rId5" tooltip="Dominicos"/>
              </a:rPr>
              <a:t>Dominicos</a:t>
            </a:r>
            <a:r>
              <a:rPr lang="es-DO" dirty="0"/>
              <a:t> para el nombre de la República, diciendo: </a:t>
            </a:r>
            <a:r>
              <a:rPr lang="es-DO" i="1" dirty="0"/>
              <a:t>"los que encabezaron las matanzas contra los judíos durante la Inquisición española, los que quemaron las casas de los indígenas taínos en El Caribe, México y América del Sur"</a:t>
            </a:r>
            <a:r>
              <a:rPr lang="es-DO" dirty="0"/>
              <a:t>. Según </a:t>
            </a:r>
            <a:r>
              <a:rPr lang="es-DO" dirty="0" err="1"/>
              <a:t>Mirabal</a:t>
            </a:r>
            <a:r>
              <a:rPr lang="es-DO" dirty="0"/>
              <a:t>, el </a:t>
            </a:r>
            <a:r>
              <a:rPr lang="es-DO" dirty="0" err="1">
                <a:hlinkClick r:id="rId6" tooltip="Ku Klux Klan"/>
              </a:rPr>
              <a:t>Ku</a:t>
            </a:r>
            <a:r>
              <a:rPr lang="es-DO" dirty="0">
                <a:hlinkClick r:id="rId6" tooltip="Ku Klux Klan"/>
              </a:rPr>
              <a:t> </a:t>
            </a:r>
            <a:r>
              <a:rPr lang="es-DO" dirty="0" err="1">
                <a:hlinkClick r:id="rId6" tooltip="Ku Klux Klan"/>
              </a:rPr>
              <a:t>Klux</a:t>
            </a:r>
            <a:r>
              <a:rPr lang="es-DO" dirty="0">
                <a:hlinkClick r:id="rId6" tooltip="Ku Klux Klan"/>
              </a:rPr>
              <a:t> </a:t>
            </a:r>
            <a:r>
              <a:rPr lang="es-DO" dirty="0" err="1">
                <a:hlinkClick r:id="rId6" tooltip="Ku Klux Klan"/>
              </a:rPr>
              <a:t>Klan</a:t>
            </a:r>
            <a:r>
              <a:rPr lang="es-DO" dirty="0"/>
              <a:t> utilizó la cruz, copiando la bandera </a:t>
            </a:r>
            <a:r>
              <a:rPr lang="es-DO" dirty="0" err="1"/>
              <a:t>dominiciana</a:t>
            </a:r>
            <a:r>
              <a:rPr lang="es-DO" dirty="0"/>
              <a:t> ideada por </a:t>
            </a:r>
            <a:r>
              <a:rPr lang="es-DO" i="1" dirty="0"/>
              <a:t>Duarte</a:t>
            </a:r>
            <a:r>
              <a:rPr lang="es-DO" dirty="0"/>
              <a:t>".</a:t>
            </a:r>
            <a:r>
              <a:rPr lang="es-DO" baseline="30000" dirty="0">
                <a:hlinkClick r:id="rId3"/>
              </a:rPr>
              <a:t>3</a:t>
            </a:r>
            <a:endParaRPr lang="es-DO" dirty="0"/>
          </a:p>
          <a:p>
            <a:r>
              <a:rPr lang="es-DO" dirty="0"/>
              <a:t>En 2008, se publicó un artículo en el periódico </a:t>
            </a:r>
            <a:r>
              <a:rPr lang="es-DO" dirty="0">
                <a:hlinkClick r:id="rId7" tooltip="El País"/>
              </a:rPr>
              <a:t>El País</a:t>
            </a:r>
            <a:r>
              <a:rPr lang="es-DO" dirty="0"/>
              <a:t> de </a:t>
            </a:r>
            <a:r>
              <a:rPr lang="es-DO" i="1" dirty="0"/>
              <a:t>España</a:t>
            </a:r>
            <a:r>
              <a:rPr lang="es-DO" dirty="0"/>
              <a:t> llamado "</a:t>
            </a:r>
            <a:r>
              <a:rPr lang="es-DO" i="1" dirty="0"/>
              <a:t>844 palazos por traicionar</a:t>
            </a:r>
            <a:r>
              <a:rPr lang="es-DO" dirty="0"/>
              <a:t>", en el cual se le atribuye a </a:t>
            </a:r>
            <a:r>
              <a:rPr lang="es-DO" i="1" dirty="0"/>
              <a:t>Duarte</a:t>
            </a:r>
            <a:r>
              <a:rPr lang="es-DO" dirty="0"/>
              <a:t> ser el fundador de una banda de delincuentes callejeros (refiriéndose a </a:t>
            </a:r>
            <a:r>
              <a:rPr lang="es-DO" i="1" dirty="0"/>
              <a:t>La Trinitaria</a:t>
            </a:r>
            <a:r>
              <a:rPr lang="es-DO" dirty="0"/>
              <a:t>), y el eslogan de la banda era "</a:t>
            </a:r>
            <a:r>
              <a:rPr lang="es-DO" i="1" dirty="0"/>
              <a:t>Dios, Patria y Libertad</a:t>
            </a:r>
            <a:r>
              <a:rPr lang="es-DO" dirty="0"/>
              <a:t>" (refiriéndose a </a:t>
            </a:r>
            <a:r>
              <a:rPr lang="es-DO" i="1" dirty="0"/>
              <a:t>los trinitarios</a:t>
            </a:r>
            <a:r>
              <a:rPr lang="es-DO" dirty="0"/>
              <a:t>). El canciller dominicano </a:t>
            </a:r>
            <a:r>
              <a:rPr lang="es-DO" dirty="0">
                <a:hlinkClick r:id="rId8" tooltip="Carlos Morales Troncoso"/>
              </a:rPr>
              <a:t>Carlos Morales Troncoso</a:t>
            </a:r>
            <a:r>
              <a:rPr lang="es-DO" dirty="0"/>
              <a:t> envió </a:t>
            </a:r>
            <a:r>
              <a:rPr lang="es-DO" dirty="0" err="1"/>
              <a:t>una</a:t>
            </a:r>
            <a:r>
              <a:rPr lang="es-DO" dirty="0" err="1">
                <a:hlinkClick r:id="rId9" tooltip="Misiva"/>
              </a:rPr>
              <a:t>misiva</a:t>
            </a:r>
            <a:r>
              <a:rPr lang="es-DO" dirty="0"/>
              <a:t> al director del periódico exigiéndole una disculpa al país.</a:t>
            </a:r>
            <a:r>
              <a:rPr lang="es-DO" baseline="30000" dirty="0">
                <a:hlinkClick r:id="rId3"/>
              </a:rPr>
              <a:t>4</a:t>
            </a:r>
            <a:endParaRPr lang="es-DO" dirty="0"/>
          </a:p>
        </p:txBody>
      </p:sp>
    </p:spTree>
  </p:cSld>
  <p:clrMapOvr>
    <a:masterClrMapping/>
  </p:clrMapOvr>
  <p:transition advClick="0" advTm="120000">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ng.jpg"/>
          <p:cNvPicPr>
            <a:picLocks noChangeAspect="1"/>
          </p:cNvPicPr>
          <p:nvPr/>
        </p:nvPicPr>
        <p:blipFill>
          <a:blip r:embed="rId2"/>
          <a:stretch>
            <a:fillRect/>
          </a:stretch>
        </p:blipFill>
        <p:spPr>
          <a:xfrm>
            <a:off x="0" y="0"/>
            <a:ext cx="9155783" cy="6858000"/>
          </a:xfrm>
          <a:prstGeom prst="rect">
            <a:avLst/>
          </a:prstGeom>
        </p:spPr>
      </p:pic>
      <p:sp>
        <p:nvSpPr>
          <p:cNvPr id="3" name="2 Rectángulo"/>
          <p:cNvSpPr/>
          <p:nvPr/>
        </p:nvSpPr>
        <p:spPr>
          <a:xfrm>
            <a:off x="0" y="0"/>
            <a:ext cx="9144000" cy="3847207"/>
          </a:xfrm>
          <a:prstGeom prst="rect">
            <a:avLst/>
          </a:prstGeom>
        </p:spPr>
        <p:txBody>
          <a:bodyPr wrap="square">
            <a:spAutoFit/>
          </a:bodyPr>
          <a:lstStyle/>
          <a:p>
            <a:r>
              <a:rPr lang="es-DO" b="1" dirty="0" smtClean="0"/>
              <a:t>                                </a:t>
            </a:r>
            <a:r>
              <a:rPr lang="es-DO" sz="2800" b="1" dirty="0" smtClean="0"/>
              <a:t>Últimos Día Muerte Legado y Honores </a:t>
            </a:r>
          </a:p>
          <a:p>
            <a:r>
              <a:rPr lang="es-DO" dirty="0" smtClean="0"/>
              <a:t>Después </a:t>
            </a:r>
            <a:r>
              <a:rPr lang="es-DO" dirty="0"/>
              <a:t>de la Restauración del país, </a:t>
            </a:r>
            <a:r>
              <a:rPr lang="es-DO" i="1" dirty="0"/>
              <a:t>Duarte</a:t>
            </a:r>
            <a:r>
              <a:rPr lang="es-DO" dirty="0"/>
              <a:t> fue enviado como representante dominicano en el exterior, con el objetivo de recolectar fondos para la causa restauradora, la decisión no buscaba más que sacarlo del camino. Esta hipótesis, sin embargo, no ha sido comprobada. Aunque la actitud del </a:t>
            </a:r>
            <a:r>
              <a:rPr lang="es-DO" i="1" dirty="0"/>
              <a:t>Gobierno Restaurador</a:t>
            </a:r>
            <a:r>
              <a:rPr lang="es-DO" dirty="0"/>
              <a:t> no fuera esa, la misión encargada a </a:t>
            </a:r>
            <a:r>
              <a:rPr lang="es-DO" i="1" dirty="0"/>
              <a:t>Duarte</a:t>
            </a:r>
            <a:r>
              <a:rPr lang="es-DO" dirty="0"/>
              <a:t> terminó por convertirse en otra especie de exilio. Duarte se quedó con su familia subsistiendo de una fábrica de velas en </a:t>
            </a:r>
            <a:r>
              <a:rPr lang="es-DO" dirty="0">
                <a:hlinkClick r:id="rId3" tooltip="Venezuela"/>
              </a:rPr>
              <a:t>Venezuela</a:t>
            </a:r>
            <a:r>
              <a:rPr lang="es-DO" dirty="0"/>
              <a:t>.</a:t>
            </a:r>
          </a:p>
          <a:p>
            <a:r>
              <a:rPr lang="es-DO" dirty="0"/>
              <a:t>Esta vez la ausencia fue definitiva, ya que murió el 15 de julio de 1876 en </a:t>
            </a:r>
            <a:r>
              <a:rPr lang="es-DO" dirty="0">
                <a:hlinkClick r:id="rId4" tooltip="Caracas"/>
              </a:rPr>
              <a:t>Caracas</a:t>
            </a:r>
            <a:r>
              <a:rPr lang="es-DO" dirty="0"/>
              <a:t>. Sus restos fueron trasladados a suelo dominicano en 1884, irónicamente, por el gobierno de </a:t>
            </a:r>
            <a:r>
              <a:rPr lang="es-DO" dirty="0">
                <a:hlinkClick r:id="rId5" tooltip="Ulises Heureaux"/>
              </a:rPr>
              <a:t>Ulises </a:t>
            </a:r>
            <a:r>
              <a:rPr lang="es-DO" dirty="0" err="1">
                <a:hlinkClick r:id="rId5" tooltip="Ulises Heureaux"/>
              </a:rPr>
              <a:t>Heureaux</a:t>
            </a:r>
            <a:r>
              <a:rPr lang="es-DO" dirty="0"/>
              <a:t> (de ascendencia haitiana), quien lo declaró </a:t>
            </a:r>
            <a:r>
              <a:rPr lang="es-DO" i="1" dirty="0"/>
              <a:t>Padre de la Patria</a:t>
            </a:r>
            <a:r>
              <a:rPr lang="es-DO" dirty="0"/>
              <a:t> junto a </a:t>
            </a:r>
            <a:r>
              <a:rPr lang="es-DO" i="1" dirty="0"/>
              <a:t>Francisco del Rosario Sánchez</a:t>
            </a:r>
            <a:r>
              <a:rPr lang="es-DO" dirty="0"/>
              <a:t> </a:t>
            </a:r>
            <a:r>
              <a:rPr lang="es-DO" dirty="0" err="1"/>
              <a:t>y</a:t>
            </a:r>
            <a:r>
              <a:rPr lang="es-DO" i="1" dirty="0" err="1"/>
              <a:t>Matías</a:t>
            </a:r>
            <a:r>
              <a:rPr lang="es-DO" i="1" dirty="0"/>
              <a:t> Ramón Mella</a:t>
            </a:r>
            <a:r>
              <a:rPr lang="es-DO" dirty="0" smtClean="0"/>
              <a:t>.</a:t>
            </a:r>
          </a:p>
          <a:p>
            <a:endParaRPr lang="es-DO" dirty="0"/>
          </a:p>
          <a:p>
            <a:endParaRPr lang="es-DO" dirty="0"/>
          </a:p>
        </p:txBody>
      </p:sp>
      <p:sp>
        <p:nvSpPr>
          <p:cNvPr id="4" name="3 Rectángulo"/>
          <p:cNvSpPr/>
          <p:nvPr/>
        </p:nvSpPr>
        <p:spPr>
          <a:xfrm>
            <a:off x="0" y="3286124"/>
            <a:ext cx="9144000" cy="3416320"/>
          </a:xfrm>
          <a:prstGeom prst="rect">
            <a:avLst/>
          </a:prstGeom>
        </p:spPr>
        <p:txBody>
          <a:bodyPr wrap="square">
            <a:spAutoFit/>
          </a:bodyPr>
          <a:lstStyle/>
          <a:p>
            <a:r>
              <a:rPr lang="es-DO" dirty="0"/>
              <a:t>Duarte logró establecer una </a:t>
            </a:r>
            <a:r>
              <a:rPr lang="es-DO" dirty="0">
                <a:hlinkClick r:id="rId6" tooltip="República"/>
              </a:rPr>
              <a:t>República</a:t>
            </a:r>
            <a:r>
              <a:rPr lang="es-DO" dirty="0"/>
              <a:t> libre, que a través del proceso de votación, podría dar lugar a una democracia donde todos los ciudadanos, en teoría, pudieran ser iguales y libres.</a:t>
            </a:r>
          </a:p>
          <a:p>
            <a:r>
              <a:rPr lang="es-DO" dirty="0"/>
              <a:t>Los viajes de estudios que realizó a Europa en su adolescencia, continente donde se debatían e imponían ideas liberales resultantes de la </a:t>
            </a:r>
            <a:r>
              <a:rPr lang="es-DO" dirty="0">
                <a:hlinkClick r:id="rId7" tooltip="Revolución Francesa"/>
              </a:rPr>
              <a:t>Revolución Francesa</a:t>
            </a:r>
            <a:r>
              <a:rPr lang="es-DO" dirty="0"/>
              <a:t>, influyó mucho en sus actitudes posteriores en las luchas independentistas.</a:t>
            </a:r>
          </a:p>
          <a:p>
            <a:r>
              <a:rPr lang="es-DO" dirty="0"/>
              <a:t>Es considerado como </a:t>
            </a:r>
            <a:r>
              <a:rPr lang="es-DO" i="1" dirty="0"/>
              <a:t>héroe nacional</a:t>
            </a:r>
            <a:r>
              <a:rPr lang="es-DO" dirty="0"/>
              <a:t> y padre de la </a:t>
            </a:r>
            <a:r>
              <a:rPr lang="es-DO" dirty="0" err="1"/>
              <a:t>democrácia</a:t>
            </a:r>
            <a:r>
              <a:rPr lang="es-DO" dirty="0"/>
              <a:t> en la </a:t>
            </a:r>
            <a:r>
              <a:rPr lang="es-DO" i="1" dirty="0"/>
              <a:t>República Dominicana</a:t>
            </a:r>
            <a:r>
              <a:rPr lang="es-DO" dirty="0"/>
              <a:t>. Además se le atribuye ser el precursor del teatro dominicano al ser el primero en promover eventos teatrales mediante las sociedades </a:t>
            </a:r>
            <a:r>
              <a:rPr lang="es-DO" i="1" dirty="0"/>
              <a:t>La Filantrópica</a:t>
            </a:r>
            <a:r>
              <a:rPr lang="es-DO" dirty="0"/>
              <a:t> y </a:t>
            </a:r>
            <a:r>
              <a:rPr lang="es-DO" i="1" dirty="0"/>
              <a:t>La Dramática</a:t>
            </a:r>
            <a:r>
              <a:rPr lang="es-DO" dirty="0"/>
              <a:t>, las cuales tenían como fin presentar obras teatrales alusivas a la libertad dominicana</a:t>
            </a:r>
            <a:r>
              <a:rPr lang="es-DO" dirty="0" smtClean="0"/>
              <a:t>.</a:t>
            </a:r>
          </a:p>
          <a:p>
            <a:endParaRPr lang="es-DO" dirty="0"/>
          </a:p>
          <a:p>
            <a:r>
              <a:rPr lang="es-DO" dirty="0"/>
              <a:t>Una de sus frases más emblemáticas fue sin lugar a dudas </a:t>
            </a:r>
            <a:r>
              <a:rPr lang="es-DO" i="1" dirty="0"/>
              <a:t>"¡Vivir sin patria, es lo mismo que vivir sin honor!"</a:t>
            </a:r>
            <a:r>
              <a:rPr lang="es-DO" dirty="0"/>
              <a:t>, la cual dejó una gran impronta en el pueblo dominicano.</a:t>
            </a:r>
          </a:p>
        </p:txBody>
      </p:sp>
    </p:spTree>
  </p:cSld>
  <p:clrMapOvr>
    <a:masterClrMapping/>
  </p:clrMapOvr>
  <p:transition advClick="0" advTm="120000">
    <p:wipe dir="d"/>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98</TotalTime>
  <Words>144</Words>
  <Application>Microsoft Office PowerPoint</Application>
  <PresentationFormat>Presentación en pantalla (4:3)</PresentationFormat>
  <Paragraphs>63</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Tema de Office</vt:lpstr>
      <vt:lpstr> </vt:lpstr>
      <vt:lpstr>                                             Juan Pablo Duarte Duarte nació el 26 de enero de 1813 en el Santo Domingo colonial durante el periodo de la España Boba. Hijo de Manuela Díez Jiménez, seibana de ascendencia española, y Juan José Duarte Rodríguez un próspero comerciante español, quienes en 1802, emigraron desde la colonia española en La Española a Mayagüez, Puerto Rico, evadiendo la imposición del estado francés en el lado oriental de la isla. La familia regresó a Santo Domingo en 1809, sin embargo, después la Guerra de la Reconquista devolvió el lado oriental de La Española al control español. Duarte fue el cuarto de once hermanos, siendo los más conocidos Vicente Celestino, comerciante de madera y Rosa Protomártir, quien se desempeñó como periodista y maestra. Ambos tuvieron una activa participación en la causa de su hermano. Las primeras lecciones de su educación formal las recibió con su madre, y luego con una profesora de apellido Montilla, la cual tenía una pequeña escuela. El factor religioso tuvo primacía en sus primeras enseñanzas. Su hermana Rosa afirma que "a los seis años sabía leer y de memoria recitaba todo el catecismo". Sus maestros de entonces fueron los clérigos Bonilla y Gutiérrez, pero sus conocimientos elementales de lectura, escritura, gramática y aritmética los adquirió con el profesor Manuel Aybar, también recibió clases de contabilidad. Uno de los profesores de la Universidad de Santo Domingo, el Dr. Juan Vicente Troncoso, se convirtió en maestro de filosofía y derecho romano de Duarte durante su adolescencia. Bajo la tutoría del maestro haitiano Auguste Brouard, estudió y aprendió francés. En 1828, también hizo un viaje a Nueva York donde realizó estudios de inglés. Poco después viajó a Europa específicamente a Barcelona, donde junto con Silvano Pujol arribó al puerto de Londres en Inglaterra y pasaron por Francia, país que se encontraba en la Revolución de Julio. En 1832 regresó a Santo Domingo para trabajar en el negocio de su familia. </vt:lpstr>
      <vt:lpstr>Diapositiva 3</vt:lpstr>
      <vt:lpstr>Diapositiva 4</vt:lpstr>
      <vt:lpstr>Diapositiva 5</vt:lpstr>
      <vt:lpstr>Diapositiva 6</vt:lpstr>
      <vt:lpstr>Diapositiva 7</vt:lpstr>
      <vt:lpstr>Diapositiva 8</vt:lpstr>
      <vt:lpstr>Diapositiva 9</vt:lpstr>
      <vt:lpstr>Diapositiva 10</vt:lpstr>
      <vt:lpstr>Lic.Dr Dario Gomez  4to b Neftali Gedalias lebron y Drakemberg mora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Juan Pablo Duarte</dc:title>
  <dc:creator>HOUSE</dc:creator>
  <cp:lastModifiedBy>HOUSE</cp:lastModifiedBy>
  <cp:revision>10</cp:revision>
  <dcterms:created xsi:type="dcterms:W3CDTF">2011-01-27T15:47:15Z</dcterms:created>
  <dcterms:modified xsi:type="dcterms:W3CDTF">2011-01-27T17:25:28Z</dcterms:modified>
</cp:coreProperties>
</file>